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7FFFE51A_B42F64A8.xml" ContentType="application/vnd.ms-powerpoint.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7FFFE4FC_56214731.xml" ContentType="application/vnd.ms-powerpoint.comments+xml"/>
  <Override PartName="/ppt/notesSlides/notesSlide20.xml" ContentType="application/vnd.openxmlformats-officedocument.presentationml.notesSlide+xml"/>
  <Override PartName="/ppt/comments/modernComment_7FFFE511_8A3C0B41.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4"/>
  </p:sldMasterIdLst>
  <p:notesMasterIdLst>
    <p:notesMasterId r:id="rId33"/>
  </p:notesMasterIdLst>
  <p:sldIdLst>
    <p:sldId id="256" r:id="rId5"/>
    <p:sldId id="2147476778" r:id="rId6"/>
    <p:sldId id="2147476779" r:id="rId7"/>
    <p:sldId id="2147476761" r:id="rId8"/>
    <p:sldId id="2147476760" r:id="rId9"/>
    <p:sldId id="2147476762" r:id="rId10"/>
    <p:sldId id="2147476765" r:id="rId11"/>
    <p:sldId id="2147476767" r:id="rId12"/>
    <p:sldId id="2147476768" r:id="rId13"/>
    <p:sldId id="2147476769" r:id="rId14"/>
    <p:sldId id="2147476771" r:id="rId15"/>
    <p:sldId id="2147476772" r:id="rId16"/>
    <p:sldId id="2147476773" r:id="rId17"/>
    <p:sldId id="2147476774" r:id="rId18"/>
    <p:sldId id="2147476775" r:id="rId19"/>
    <p:sldId id="2147476776" r:id="rId20"/>
    <p:sldId id="2147476781" r:id="rId21"/>
    <p:sldId id="2147476782" r:id="rId22"/>
    <p:sldId id="2147476715" r:id="rId23"/>
    <p:sldId id="2147476732" r:id="rId24"/>
    <p:sldId id="2147476753" r:id="rId25"/>
    <p:sldId id="2147476741" r:id="rId26"/>
    <p:sldId id="2147476777" r:id="rId27"/>
    <p:sldId id="2147476729" r:id="rId28"/>
    <p:sldId id="2147476749" r:id="rId29"/>
    <p:sldId id="2147476763" r:id="rId30"/>
    <p:sldId id="2147476756" r:id="rId31"/>
    <p:sldId id="2147476780"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D707666-B4A8-40A4-8384-24866266CF8D}">
          <p14:sldIdLst>
            <p14:sldId id="256"/>
            <p14:sldId id="2147476778"/>
            <p14:sldId id="2147476779"/>
            <p14:sldId id="2147476761"/>
            <p14:sldId id="2147476760"/>
            <p14:sldId id="2147476762"/>
            <p14:sldId id="2147476765"/>
            <p14:sldId id="2147476767"/>
            <p14:sldId id="2147476768"/>
            <p14:sldId id="2147476769"/>
            <p14:sldId id="2147476771"/>
            <p14:sldId id="2147476772"/>
            <p14:sldId id="2147476773"/>
            <p14:sldId id="2147476774"/>
            <p14:sldId id="2147476775"/>
            <p14:sldId id="2147476776"/>
            <p14:sldId id="2147476781"/>
            <p14:sldId id="2147476782"/>
            <p14:sldId id="2147476715"/>
            <p14:sldId id="2147476732"/>
            <p14:sldId id="2147476753"/>
            <p14:sldId id="2147476741"/>
            <p14:sldId id="2147476777"/>
            <p14:sldId id="2147476729"/>
            <p14:sldId id="2147476749"/>
            <p14:sldId id="2147476763"/>
            <p14:sldId id="2147476756"/>
            <p14:sldId id="2147476780"/>
          </p14:sldIdLst>
        </p14:section>
        <p14:section name="Untitled Section" id="{3FB24879-6DD3-4EA8-9A1E-BE280865F5CE}">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F13C2D-A7E6-8187-C0B2-FE1F3EE5374C}" name="Susan Coyle" initials="SC" userId="S::scoyle@aeb.org::5128858d-fbfd-4c9b-991e-ca0ca3e22ee8" providerId="AD"/>
  <p188:author id="{B4B06788-87A7-F287-D8DC-815A539FBAD1}" name="Kate Stanke (Ketchum)" initials="K(" userId="S::kate.stanke@ketchum.com::4c5b8256-4e70-4031-9137-9fdca29448cd" providerId="AD"/>
  <p188:author id="{D1C04FA3-6DF3-5948-0FAC-D46777510F05}" name="Edward Hoffman" initials="EH" userId="4dbe901c6a14f233" providerId="Windows Live"/>
  <p188:author id="{55329FE4-01A7-1EDF-A63B-24F5B9A198D1}" name="Elena Tan (Ketchum)" initials="E(" userId="S::elena.tan@ketchum.com::3ed71bbd-135a-429f-964f-0c16125f6d20" providerId="AD"/>
  <p188:author id="{29E4BAE4-E1D2-DA76-D946-211E6322DF58}" name="Trista Cady (Ketchum)" initials="TC" userId="S::trista.cady@ketchum.com::db797738-4a9a-48ec-a6ad-12b2408187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960"/>
    <a:srgbClr val="344960"/>
    <a:srgbClr val="D9D9D9"/>
    <a:srgbClr val="F5F5F5"/>
    <a:srgbClr val="3448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DC5024-6677-49BA-BF84-EB202D46D59D}" v="33" dt="2025-08-14T20:06:13.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34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san Coyle" userId="5128858d-fbfd-4c9b-991e-ca0ca3e22ee8" providerId="ADAL" clId="{7DDC5024-6677-49BA-BF84-EB202D46D59D}"/>
    <pc:docChg chg="custSel addSld delSld modSld sldOrd modSection">
      <pc:chgData name="Susan Coyle" userId="5128858d-fbfd-4c9b-991e-ca0ca3e22ee8" providerId="ADAL" clId="{7DDC5024-6677-49BA-BF84-EB202D46D59D}" dt="2025-08-14T20:06:40.995" v="555" actId="1076"/>
      <pc:docMkLst>
        <pc:docMk/>
      </pc:docMkLst>
      <pc:sldChg chg="modSp mod">
        <pc:chgData name="Susan Coyle" userId="5128858d-fbfd-4c9b-991e-ca0ca3e22ee8" providerId="ADAL" clId="{7DDC5024-6677-49BA-BF84-EB202D46D59D}" dt="2025-08-14T19:52:05.778" v="365" actId="20577"/>
        <pc:sldMkLst>
          <pc:docMk/>
          <pc:sldMk cId="2690590185" sldId="2147476749"/>
        </pc:sldMkLst>
        <pc:graphicFrameChg chg="modGraphic">
          <ac:chgData name="Susan Coyle" userId="5128858d-fbfd-4c9b-991e-ca0ca3e22ee8" providerId="ADAL" clId="{7DDC5024-6677-49BA-BF84-EB202D46D59D}" dt="2025-08-14T19:52:05.778" v="365" actId="20577"/>
          <ac:graphicFrameMkLst>
            <pc:docMk/>
            <pc:sldMk cId="2690590185" sldId="2147476749"/>
            <ac:graphicFrameMk id="4" creationId="{C1610790-5C08-4FA3-B418-1933144D7C64}"/>
          </ac:graphicFrameMkLst>
        </pc:graphicFrameChg>
      </pc:sldChg>
      <pc:sldChg chg="modSp mod">
        <pc:chgData name="Susan Coyle" userId="5128858d-fbfd-4c9b-991e-ca0ca3e22ee8" providerId="ADAL" clId="{7DDC5024-6677-49BA-BF84-EB202D46D59D}" dt="2025-08-14T19:32:28.621" v="361" actId="1076"/>
        <pc:sldMkLst>
          <pc:docMk/>
          <pc:sldMk cId="3340687511" sldId="2147476780"/>
        </pc:sldMkLst>
        <pc:spChg chg="mod">
          <ac:chgData name="Susan Coyle" userId="5128858d-fbfd-4c9b-991e-ca0ca3e22ee8" providerId="ADAL" clId="{7DDC5024-6677-49BA-BF84-EB202D46D59D}" dt="2025-08-14T19:32:10.280" v="356" actId="20577"/>
          <ac:spMkLst>
            <pc:docMk/>
            <pc:sldMk cId="3340687511" sldId="2147476780"/>
            <ac:spMk id="4" creationId="{0D99AA48-1012-F5AE-7550-59D2B0EE28CD}"/>
          </ac:spMkLst>
        </pc:spChg>
        <pc:spChg chg="mod">
          <ac:chgData name="Susan Coyle" userId="5128858d-fbfd-4c9b-991e-ca0ca3e22ee8" providerId="ADAL" clId="{7DDC5024-6677-49BA-BF84-EB202D46D59D}" dt="2025-08-14T19:32:28.621" v="361" actId="1076"/>
          <ac:spMkLst>
            <pc:docMk/>
            <pc:sldMk cId="3340687511" sldId="2147476780"/>
            <ac:spMk id="6" creationId="{57D4E45B-476B-7BFD-CB6A-8B01EFD46B83}"/>
          </ac:spMkLst>
        </pc:spChg>
      </pc:sldChg>
      <pc:sldChg chg="modSp add mod">
        <pc:chgData name="Susan Coyle" userId="5128858d-fbfd-4c9b-991e-ca0ca3e22ee8" providerId="ADAL" clId="{7DDC5024-6677-49BA-BF84-EB202D46D59D}" dt="2025-08-14T20:01:59.661" v="470" actId="20577"/>
        <pc:sldMkLst>
          <pc:docMk/>
          <pc:sldMk cId="1156515458" sldId="2147476781"/>
        </pc:sldMkLst>
        <pc:spChg chg="mod">
          <ac:chgData name="Susan Coyle" userId="5128858d-fbfd-4c9b-991e-ca0ca3e22ee8" providerId="ADAL" clId="{7DDC5024-6677-49BA-BF84-EB202D46D59D}" dt="2025-08-14T20:01:59.661" v="470" actId="20577"/>
          <ac:spMkLst>
            <pc:docMk/>
            <pc:sldMk cId="1156515458" sldId="2147476781"/>
            <ac:spMk id="9" creationId="{426BDD92-B709-36E9-8542-A0D55E86D809}"/>
          </ac:spMkLst>
        </pc:spChg>
      </pc:sldChg>
      <pc:sldChg chg="modSp add del mod ord">
        <pc:chgData name="Susan Coyle" userId="5128858d-fbfd-4c9b-991e-ca0ca3e22ee8" providerId="ADAL" clId="{7DDC5024-6677-49BA-BF84-EB202D46D59D}" dt="2025-08-14T19:58:59.899" v="440" actId="2696"/>
        <pc:sldMkLst>
          <pc:docMk/>
          <pc:sldMk cId="2437847659" sldId="2147476781"/>
        </pc:sldMkLst>
        <pc:spChg chg="mod">
          <ac:chgData name="Susan Coyle" userId="5128858d-fbfd-4c9b-991e-ca0ca3e22ee8" providerId="ADAL" clId="{7DDC5024-6677-49BA-BF84-EB202D46D59D}" dt="2025-08-14T19:53:50.733" v="385" actId="20577"/>
          <ac:spMkLst>
            <pc:docMk/>
            <pc:sldMk cId="2437847659" sldId="2147476781"/>
            <ac:spMk id="9" creationId="{426BDD92-B709-36E9-8542-A0D55E86D809}"/>
          </ac:spMkLst>
        </pc:spChg>
      </pc:sldChg>
      <pc:sldChg chg="addSp delSp modSp add del mod">
        <pc:chgData name="Susan Coyle" userId="5128858d-fbfd-4c9b-991e-ca0ca3e22ee8" providerId="ADAL" clId="{7DDC5024-6677-49BA-BF84-EB202D46D59D}" dt="2025-08-14T19:58:59.899" v="440" actId="2696"/>
        <pc:sldMkLst>
          <pc:docMk/>
          <pc:sldMk cId="1937391262" sldId="2147476782"/>
        </pc:sldMkLst>
        <pc:spChg chg="add mod">
          <ac:chgData name="Susan Coyle" userId="5128858d-fbfd-4c9b-991e-ca0ca3e22ee8" providerId="ADAL" clId="{7DDC5024-6677-49BA-BF84-EB202D46D59D}" dt="2025-08-14T19:58:22.812" v="433" actId="1076"/>
          <ac:spMkLst>
            <pc:docMk/>
            <pc:sldMk cId="1937391262" sldId="2147476782"/>
            <ac:spMk id="4" creationId="{DB51539C-9BBF-42D9-EA19-424C1081DC85}"/>
          </ac:spMkLst>
        </pc:spChg>
        <pc:spChg chg="del">
          <ac:chgData name="Susan Coyle" userId="5128858d-fbfd-4c9b-991e-ca0ca3e22ee8" providerId="ADAL" clId="{7DDC5024-6677-49BA-BF84-EB202D46D59D}" dt="2025-08-14T19:54:10.552" v="391" actId="478"/>
          <ac:spMkLst>
            <pc:docMk/>
            <pc:sldMk cId="1937391262" sldId="2147476782"/>
            <ac:spMk id="6" creationId="{32621478-B658-417F-7EB0-28EBB93C2653}"/>
          </ac:spMkLst>
        </pc:spChg>
        <pc:spChg chg="add del mod">
          <ac:chgData name="Susan Coyle" userId="5128858d-fbfd-4c9b-991e-ca0ca3e22ee8" providerId="ADAL" clId="{7DDC5024-6677-49BA-BF84-EB202D46D59D}" dt="2025-08-14T19:56:49.116" v="412" actId="478"/>
          <ac:spMkLst>
            <pc:docMk/>
            <pc:sldMk cId="1937391262" sldId="2147476782"/>
            <ac:spMk id="8" creationId="{5C918045-0188-0C0B-2D99-B28098C82A78}"/>
          </ac:spMkLst>
        </pc:spChg>
        <pc:spChg chg="add del">
          <ac:chgData name="Susan Coyle" userId="5128858d-fbfd-4c9b-991e-ca0ca3e22ee8" providerId="ADAL" clId="{7DDC5024-6677-49BA-BF84-EB202D46D59D}" dt="2025-08-14T19:56:58.899" v="414" actId="478"/>
          <ac:spMkLst>
            <pc:docMk/>
            <pc:sldMk cId="1937391262" sldId="2147476782"/>
            <ac:spMk id="10" creationId="{C7AF08F4-9FFB-2AC4-5913-DE4E15B14BD4}"/>
          </ac:spMkLst>
        </pc:spChg>
        <pc:spChg chg="add mod">
          <ac:chgData name="Susan Coyle" userId="5128858d-fbfd-4c9b-991e-ca0ca3e22ee8" providerId="ADAL" clId="{7DDC5024-6677-49BA-BF84-EB202D46D59D}" dt="2025-08-14T19:58:25.692" v="434" actId="1076"/>
          <ac:spMkLst>
            <pc:docMk/>
            <pc:sldMk cId="1937391262" sldId="2147476782"/>
            <ac:spMk id="12" creationId="{E958230A-DD43-AB79-EF74-B72DF3F2138D}"/>
          </ac:spMkLst>
        </pc:spChg>
        <pc:spChg chg="add del">
          <ac:chgData name="Susan Coyle" userId="5128858d-fbfd-4c9b-991e-ca0ca3e22ee8" providerId="ADAL" clId="{7DDC5024-6677-49BA-BF84-EB202D46D59D}" dt="2025-08-14T19:58:00.598" v="427" actId="478"/>
          <ac:spMkLst>
            <pc:docMk/>
            <pc:sldMk cId="1937391262" sldId="2147476782"/>
            <ac:spMk id="14" creationId="{EAFE9432-465B-2C4D-200D-7FB32CD11752}"/>
          </ac:spMkLst>
        </pc:spChg>
        <pc:spChg chg="add mod">
          <ac:chgData name="Susan Coyle" userId="5128858d-fbfd-4c9b-991e-ca0ca3e22ee8" providerId="ADAL" clId="{7DDC5024-6677-49BA-BF84-EB202D46D59D}" dt="2025-08-14T19:58:54.572" v="439" actId="1076"/>
          <ac:spMkLst>
            <pc:docMk/>
            <pc:sldMk cId="1937391262" sldId="2147476782"/>
            <ac:spMk id="16" creationId="{1068FFAF-C058-C150-57D5-DF850BBA228F}"/>
          </ac:spMkLst>
        </pc:spChg>
        <pc:spChg chg="mod">
          <ac:chgData name="Susan Coyle" userId="5128858d-fbfd-4c9b-991e-ca0ca3e22ee8" providerId="ADAL" clId="{7DDC5024-6677-49BA-BF84-EB202D46D59D}" dt="2025-08-14T19:54:13.601" v="399" actId="20577"/>
          <ac:spMkLst>
            <pc:docMk/>
            <pc:sldMk cId="1937391262" sldId="2147476782"/>
            <ac:spMk id="37" creationId="{C8F19314-A75E-2067-1094-AE59992D765E}"/>
          </ac:spMkLst>
        </pc:spChg>
        <pc:picChg chg="add mod">
          <ac:chgData name="Susan Coyle" userId="5128858d-fbfd-4c9b-991e-ca0ca3e22ee8" providerId="ADAL" clId="{7DDC5024-6677-49BA-BF84-EB202D46D59D}" dt="2025-08-14T19:58:16.670" v="431" actId="1076"/>
          <ac:picMkLst>
            <pc:docMk/>
            <pc:sldMk cId="1937391262" sldId="2147476782"/>
            <ac:picMk id="1026" creationId="{2A66084B-02BD-203A-B9D2-215C03A292C8}"/>
          </ac:picMkLst>
        </pc:picChg>
        <pc:picChg chg="add mod">
          <ac:chgData name="Susan Coyle" userId="5128858d-fbfd-4c9b-991e-ca0ca3e22ee8" providerId="ADAL" clId="{7DDC5024-6677-49BA-BF84-EB202D46D59D}" dt="2025-08-14T19:58:18.602" v="432" actId="1076"/>
          <ac:picMkLst>
            <pc:docMk/>
            <pc:sldMk cId="1937391262" sldId="2147476782"/>
            <ac:picMk id="1028" creationId="{0F8C3953-C5DC-E5F4-A396-98F6C8DDBFE9}"/>
          </ac:picMkLst>
        </pc:picChg>
        <pc:picChg chg="add mod">
          <ac:chgData name="Susan Coyle" userId="5128858d-fbfd-4c9b-991e-ca0ca3e22ee8" providerId="ADAL" clId="{7DDC5024-6677-49BA-BF84-EB202D46D59D}" dt="2025-08-14T19:58:50.802" v="438" actId="1076"/>
          <ac:picMkLst>
            <pc:docMk/>
            <pc:sldMk cId="1937391262" sldId="2147476782"/>
            <ac:picMk id="1030" creationId="{567E3D32-70FC-70C7-9E12-474DEE5AFF5E}"/>
          </ac:picMkLst>
        </pc:picChg>
      </pc:sldChg>
      <pc:sldChg chg="addSp delSp modSp add mod">
        <pc:chgData name="Susan Coyle" userId="5128858d-fbfd-4c9b-991e-ca0ca3e22ee8" providerId="ADAL" clId="{7DDC5024-6677-49BA-BF84-EB202D46D59D}" dt="2025-08-14T20:06:40.995" v="555" actId="1076"/>
        <pc:sldMkLst>
          <pc:docMk/>
          <pc:sldMk cId="2414368991" sldId="2147476782"/>
        </pc:sldMkLst>
        <pc:spChg chg="mod">
          <ac:chgData name="Susan Coyle" userId="5128858d-fbfd-4c9b-991e-ca0ca3e22ee8" providerId="ADAL" clId="{7DDC5024-6677-49BA-BF84-EB202D46D59D}" dt="2025-08-14T20:02:09.681" v="471" actId="1076"/>
          <ac:spMkLst>
            <pc:docMk/>
            <pc:sldMk cId="2414368991" sldId="2147476782"/>
            <ac:spMk id="4" creationId="{DB51539C-9BBF-42D9-EA19-424C1081DC85}"/>
          </ac:spMkLst>
        </pc:spChg>
        <pc:spChg chg="mod">
          <ac:chgData name="Susan Coyle" userId="5128858d-fbfd-4c9b-991e-ca0ca3e22ee8" providerId="ADAL" clId="{7DDC5024-6677-49BA-BF84-EB202D46D59D}" dt="2025-08-14T20:06:36.394" v="553" actId="1076"/>
          <ac:spMkLst>
            <pc:docMk/>
            <pc:sldMk cId="2414368991" sldId="2147476782"/>
            <ac:spMk id="12" creationId="{E958230A-DD43-AB79-EF74-B72DF3F2138D}"/>
          </ac:spMkLst>
        </pc:spChg>
        <pc:spChg chg="mod">
          <ac:chgData name="Susan Coyle" userId="5128858d-fbfd-4c9b-991e-ca0ca3e22ee8" providerId="ADAL" clId="{7DDC5024-6677-49BA-BF84-EB202D46D59D}" dt="2025-08-14T20:06:30.068" v="551" actId="1076"/>
          <ac:spMkLst>
            <pc:docMk/>
            <pc:sldMk cId="2414368991" sldId="2147476782"/>
            <ac:spMk id="16" creationId="{1068FFAF-C058-C150-57D5-DF850BBA228F}"/>
          </ac:spMkLst>
        </pc:spChg>
        <pc:spChg chg="mod">
          <ac:chgData name="Susan Coyle" userId="5128858d-fbfd-4c9b-991e-ca0ca3e22ee8" providerId="ADAL" clId="{7DDC5024-6677-49BA-BF84-EB202D46D59D}" dt="2025-08-14T20:04:45.189" v="536" actId="20577"/>
          <ac:spMkLst>
            <pc:docMk/>
            <pc:sldMk cId="2414368991" sldId="2147476782"/>
            <ac:spMk id="37" creationId="{C8F19314-A75E-2067-1094-AE59992D765E}"/>
          </ac:spMkLst>
        </pc:spChg>
        <pc:picChg chg="add mod">
          <ac:chgData name="Susan Coyle" userId="5128858d-fbfd-4c9b-991e-ca0ca3e22ee8" providerId="ADAL" clId="{7DDC5024-6677-49BA-BF84-EB202D46D59D}" dt="2025-08-14T20:01:42.085" v="448" actId="1076"/>
          <ac:picMkLst>
            <pc:docMk/>
            <pc:sldMk cId="2414368991" sldId="2147476782"/>
            <ac:picMk id="6" creationId="{6DECBF21-AFBB-68F7-56CF-E26CF0ED4B6C}"/>
          </ac:picMkLst>
        </pc:picChg>
        <pc:picChg chg="add mod">
          <ac:chgData name="Susan Coyle" userId="5128858d-fbfd-4c9b-991e-ca0ca3e22ee8" providerId="ADAL" clId="{7DDC5024-6677-49BA-BF84-EB202D46D59D}" dt="2025-08-14T20:06:39.505" v="554" actId="1076"/>
          <ac:picMkLst>
            <pc:docMk/>
            <pc:sldMk cId="2414368991" sldId="2147476782"/>
            <ac:picMk id="8" creationId="{F311E352-6C3F-B67B-66E9-5B409BA242EC}"/>
          </ac:picMkLst>
        </pc:picChg>
        <pc:picChg chg="add mod">
          <ac:chgData name="Susan Coyle" userId="5128858d-fbfd-4c9b-991e-ca0ca3e22ee8" providerId="ADAL" clId="{7DDC5024-6677-49BA-BF84-EB202D46D59D}" dt="2025-08-14T20:06:40.995" v="555" actId="1076"/>
          <ac:picMkLst>
            <pc:docMk/>
            <pc:sldMk cId="2414368991" sldId="2147476782"/>
            <ac:picMk id="10" creationId="{CAC810DB-CA9E-C458-E9A8-F41F5F439382}"/>
          </ac:picMkLst>
        </pc:picChg>
        <pc:picChg chg="del">
          <ac:chgData name="Susan Coyle" userId="5128858d-fbfd-4c9b-991e-ca0ca3e22ee8" providerId="ADAL" clId="{7DDC5024-6677-49BA-BF84-EB202D46D59D}" dt="2025-08-14T20:01:39.851" v="447" actId="478"/>
          <ac:picMkLst>
            <pc:docMk/>
            <pc:sldMk cId="2414368991" sldId="2147476782"/>
            <ac:picMk id="1026" creationId="{2A66084B-02BD-203A-B9D2-215C03A292C8}"/>
          </ac:picMkLst>
        </pc:picChg>
        <pc:picChg chg="del">
          <ac:chgData name="Susan Coyle" userId="5128858d-fbfd-4c9b-991e-ca0ca3e22ee8" providerId="ADAL" clId="{7DDC5024-6677-49BA-BF84-EB202D46D59D}" dt="2025-08-14T20:04:17.992" v="472" actId="478"/>
          <ac:picMkLst>
            <pc:docMk/>
            <pc:sldMk cId="2414368991" sldId="2147476782"/>
            <ac:picMk id="1028" creationId="{0F8C3953-C5DC-E5F4-A396-98F6C8DDBFE9}"/>
          </ac:picMkLst>
        </pc:picChg>
        <pc:picChg chg="del mod">
          <ac:chgData name="Susan Coyle" userId="5128858d-fbfd-4c9b-991e-ca0ca3e22ee8" providerId="ADAL" clId="{7DDC5024-6677-49BA-BF84-EB202D46D59D}" dt="2025-08-14T20:06:10.663" v="543" actId="478"/>
          <ac:picMkLst>
            <pc:docMk/>
            <pc:sldMk cId="2414368991" sldId="2147476782"/>
            <ac:picMk id="1030" creationId="{567E3D32-70FC-70C7-9E12-474DEE5AFF5E}"/>
          </ac:picMkLst>
        </pc:picChg>
      </pc:sldChg>
      <pc:sldChg chg="add del">
        <pc:chgData name="Susan Coyle" userId="5128858d-fbfd-4c9b-991e-ca0ca3e22ee8" providerId="ADAL" clId="{7DDC5024-6677-49BA-BF84-EB202D46D59D}" dt="2025-08-14T19:55:38.254" v="401" actId="47"/>
        <pc:sldMkLst>
          <pc:docMk/>
          <pc:sldMk cId="397794143" sldId="2147476783"/>
        </pc:sldMkLst>
      </pc:sldChg>
      <pc:sldChg chg="add del">
        <pc:chgData name="Susan Coyle" userId="5128858d-fbfd-4c9b-991e-ca0ca3e22ee8" providerId="ADAL" clId="{7DDC5024-6677-49BA-BF84-EB202D46D59D}" dt="2025-08-14T19:55:52.523" v="403" actId="47"/>
        <pc:sldMkLst>
          <pc:docMk/>
          <pc:sldMk cId="2453233177" sldId="2147476783"/>
        </pc:sldMkLst>
      </pc:sldChg>
    </pc:docChg>
  </pc:docChgLst>
</pc:chgInfo>
</file>

<file path=ppt/comments/modernComment_7FFFE4FC_56214731.xml><?xml version="1.0" encoding="utf-8"?>
<p188:cmLst xmlns:a="http://schemas.openxmlformats.org/drawingml/2006/main" xmlns:r="http://schemas.openxmlformats.org/officeDocument/2006/relationships" xmlns:p188="http://schemas.microsoft.com/office/powerpoint/2018/8/main">
  <p188:cm id="{9A5E5B55-8374-4CDA-8479-32A04A84BEAD}" authorId="{29E4BAE4-E1D2-DA76-D946-211E6322DF58}" created="2025-08-08T15:08:50.827">
    <pc:sldMkLst xmlns:pc="http://schemas.microsoft.com/office/powerpoint/2013/main/command">
      <pc:docMk/>
      <pc:sldMk cId="1445021489" sldId="2147476732"/>
    </pc:sldMkLst>
    <p188:txBody>
      <a:bodyPr/>
      <a:lstStyle/>
      <a:p>
        <a:r>
          <a:rPr lang="en-US"/>
          <a:t>Note: Sue, we included this one for being an easy prep and customizable recipe, that uses the convenience of an air fryer (and is findable with search). </a:t>
        </a:r>
      </a:p>
    </p188:txBody>
  </p188:cm>
</p188:cmLst>
</file>

<file path=ppt/comments/modernComment_7FFFE511_8A3C0B41.xml><?xml version="1.0" encoding="utf-8"?>
<p188:cmLst xmlns:a="http://schemas.openxmlformats.org/drawingml/2006/main" xmlns:r="http://schemas.openxmlformats.org/officeDocument/2006/relationships" xmlns:p188="http://schemas.microsoft.com/office/powerpoint/2018/8/main">
  <p188:cm id="{71C1D6F3-7688-447D-A644-0FF21CD8AD51}" authorId="{29E4BAE4-E1D2-DA76-D946-211E6322DF58}" created="2025-08-08T15:15:18.213">
    <pc:sldMkLst xmlns:pc="http://schemas.microsoft.com/office/powerpoint/2013/main/command">
      <pc:docMk/>
      <pc:sldMk cId="2319190849" sldId="2147476753"/>
    </pc:sldMkLst>
    <p188:txBody>
      <a:bodyPr/>
      <a:lstStyle/>
      <a:p>
        <a:r>
          <a:rPr lang="en-US"/>
          <a:t>Note: Sue, we included this one for it’s meal time versatility and how it encourages post engagement. It also aligns with key search terms for egg sandwich.</a:t>
        </a:r>
      </a:p>
    </p188:txBody>
  </p188:cm>
</p188:cmLst>
</file>

<file path=ppt/comments/modernComment_7FFFE51A_B42F64A8.xml><?xml version="1.0" encoding="utf-8"?>
<p188:cmLst xmlns:a="http://schemas.openxmlformats.org/drawingml/2006/main" xmlns:r="http://schemas.openxmlformats.org/officeDocument/2006/relationships" xmlns:p188="http://schemas.microsoft.com/office/powerpoint/2018/8/main">
  <p188:cm id="{257F791E-DF4C-41F4-A736-A3B67C16842E}" authorId="{29E4BAE4-E1D2-DA76-D946-211E6322DF58}" created="2025-08-08T14:55:52.913">
    <pc:sldMkLst xmlns:pc="http://schemas.microsoft.com/office/powerpoint/2013/main/command">
      <pc:docMk/>
      <pc:sldMk cId="3023004840" sldId="2147476762"/>
    </pc:sldMkLst>
    <p188:txBody>
      <a:bodyPr/>
      <a:lstStyle/>
      <a:p>
        <a:r>
          <a:rPr lang="en-US"/>
          <a:t>Sue to add in download links to AEB Sharepoint files</a:t>
        </a:r>
      </a:p>
    </p188:txBody>
  </p188:cm>
  <p188:cm id="{DEA484E5-D985-4ACB-9475-7698081B82F7}" authorId="{29E4BAE4-E1D2-DA76-D946-211E6322DF58}" created="2025-08-13T21:20:25.264">
    <ac:deMkLst xmlns:ac="http://schemas.microsoft.com/office/drawing/2013/main/command">
      <pc:docMk xmlns:pc="http://schemas.microsoft.com/office/powerpoint/2013/main/command"/>
      <pc:sldMk xmlns:pc="http://schemas.microsoft.com/office/powerpoint/2013/main/command" cId="3023004840" sldId="2147476762"/>
      <ac:picMk id="10" creationId="{D88D4A53-A3DE-67C0-965D-F233FC385264}"/>
    </ac:deMkLst>
    <p188:txBody>
      <a:bodyPr/>
      <a:lstStyle/>
      <a:p>
        <a:r>
          <a:rPr lang="en-US"/>
          <a:t>Sue: updated the misspelling on the 610x200. It is correct in the display ad files! It was just my miss in pulling from an earlier version of our PPTs.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D38D32C-780F-4D2A-8817-A96AB034E035}" type="datetimeFigureOut">
              <a:rPr lang="en-US" smtClean="0"/>
              <a:t>8/14/2025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052B393-BBC5-41B2-AF6B-4BDDC257B32B}" type="slidenum">
              <a:rPr lang="en-US" smtClean="0"/>
              <a:t>‹#›</a:t>
            </a:fld>
            <a:endParaRPr lang="en-US" dirty="0"/>
          </a:p>
        </p:txBody>
      </p:sp>
    </p:spTree>
    <p:extLst>
      <p:ext uri="{BB962C8B-B14F-4D97-AF65-F5344CB8AC3E}">
        <p14:creationId xmlns:p14="http://schemas.microsoft.com/office/powerpoint/2010/main" val="17089216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6552A-D1DB-37E3-CC1D-556277A2D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737B75-3621-03CC-3FD3-AE9745E293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853556-725F-FBB4-90EA-C5B7E1E30E41}"/>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131039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FC5A8-18C8-D4BC-CB4B-7A9D118432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61E18-D788-EE9A-2A26-C5CB9D0771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D08409-4D32-B432-5FA8-BD8B81B5B126}"/>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023185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B9347-9D6A-52BE-C6C6-78BB3A58A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B19CBB-411E-288D-0C0A-5940F210D5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0095D4-E7AB-5112-4966-E51BC0E17F93}"/>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33837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05A5A-15B1-23ED-6E8E-9CA2EF7AC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CE402-6F7B-E8B3-E1F6-44FEC9CFDD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E2E3B-30C2-1C62-6A2E-F90DBDA2175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7179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E030B-C8C0-95D6-4A1C-9DE647FB6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01C56F-AE82-D1C2-525A-82C14BA67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D77936-96F6-786E-FC0F-8723EB118326}"/>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4036885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E7864-B4F4-D8B2-7D55-35E07B46C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30131-B566-AC2E-C9A0-254B523A1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3B6FE7-4AD7-8803-89C7-0E4F98CDEA7E}"/>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975205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022830-9E08-369E-2E57-106C54C44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FEA0F-8D5F-E03F-E605-E11F077CD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BA6DB7-51A9-892B-B8FB-4253096F9970}"/>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155910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C6F17-A79B-F1E5-F15F-061E56B69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BA6C0D-E93D-93DC-4196-D18FAF2E8E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4D33DC-7BAF-52F8-950A-3DAD249034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2321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766D2C-009E-9B2A-6139-4E65838C55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DA499-7F43-D2EC-0D63-17563DAB7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B18869-1E32-F921-B32E-53292F3DB308}"/>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121036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77A3C-8200-E2A7-64F7-9FF217D74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3CE61-EC29-13BA-9545-DB2FDA07C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FE048-E643-0E11-2131-D4072F8DB6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91800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E04B-139D-06AF-3B6B-52DE22862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3E38C-9078-53D2-DD98-B9BE8E0C0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12A2B-41B4-E8E8-B6E6-7DDC90CCCE47}"/>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340222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FD13C-46DB-BD11-A317-9104D2C94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948FA-203D-0A82-39F4-7D1BCAA63D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7119DA-454F-45A3-BBC9-125738B04A8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52405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E04B-139D-06AF-3B6B-52DE22862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3E38C-9078-53D2-DD98-B9BE8E0C0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12A2B-41B4-E8E8-B6E6-7DDC90CCCE47}"/>
              </a:ext>
            </a:extLst>
          </p:cNvPr>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p>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413641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E04B-139D-06AF-3B6B-52DE22862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3E38C-9078-53D2-DD98-B9BE8E0C0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12A2B-41B4-E8E8-B6E6-7DDC90CCCE47}"/>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097049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4BB99-E16B-68BD-1526-FA43978479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1D2C8-A903-DB12-DABD-79B53AC6F2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394AA2-C4E1-35CE-8DB2-5BAA68B2E17F}"/>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855769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77A3C-8200-E2A7-64F7-9FF217D74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3CE61-EC29-13BA-9545-DB2FDA07CE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EFE048-E643-0E11-2131-D4072F8DB65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83395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E04B-139D-06AF-3B6B-52DE22862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3E38C-9078-53D2-DD98-B9BE8E0C0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12A2B-41B4-E8E8-B6E6-7DDC90CCCE47}"/>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039595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6FBF-346C-851E-D685-B0AD92314C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94BD80-573A-4FDF-E4C4-B79096FB8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D4DFBA-584B-6C16-7588-40A8E20EAC2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07094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C6E04B-139D-06AF-3B6B-52DE22862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23E38C-9078-53D2-DD98-B9BE8E0C01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912A2B-41B4-E8E8-B6E6-7DDC90CCCE47}"/>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899338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D5544-F27A-337F-2B02-1B518F95F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5BCC26-BED6-F912-1D24-AB06B077D7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4C083-4213-6C2E-A32A-8CB505EEF307}"/>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05276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6A7C7-2898-ADF2-8E1A-7FB7C86C0D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63A891-04A1-92FB-822F-F92C29687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256AB9-AD43-9A1B-3398-410DF5D0021C}"/>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652929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4241-4868-AE67-B223-F56647226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7BAE3C-434D-7E3E-7D54-00FA7913B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A0448C-5242-CFD2-3684-26F72942B3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901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9B67-9037-5671-B9AD-8ABBB079DC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E7F6DA-79AE-01A3-A904-02A1C7A845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1EEFF7-7C5D-0A33-461F-46EA1AEE116C}"/>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992244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3581D-9448-A501-4785-535970DF16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5F597-44FD-EA4F-710B-76A97B73A9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33C14D-7295-2E44-5D87-2C7C4BB77AA5}"/>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91759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31818-A672-E473-2505-2F2CB3BF8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D639FF-C7E2-3633-3B81-6E110A86A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2BCBCB-07A3-093D-9801-7B09A6BF4042}"/>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593566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F62A8-81C0-48C2-A64C-7D17B6750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984B0-EE55-0019-7202-4C4E5C8DAD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DBA3A-1E7C-01FE-8D5E-5FDB6DF0EBDE}"/>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2104557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5BACC-F255-EA6F-E002-8B59B3C618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632B0-DCF3-3E97-05FE-C6DD75270A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13B873-DCED-A3C1-B7F9-4AC1CCAE568B}"/>
              </a:ext>
            </a:extLst>
          </p:cNvPr>
          <p:cNvSpPr>
            <a:spLocks noGrp="1"/>
          </p:cNvSpPr>
          <p:nvPr>
            <p:ph type="body" idx="1"/>
          </p:nvPr>
        </p:nvSpPr>
        <p:spPr/>
        <p:txBody>
          <a:bodyPr/>
          <a:lstStyle/>
          <a:p>
            <a:pPr marL="285750" indent="-285750">
              <a:buFont typeface="Arial" panose="020B0604020202020204" pitchFamily="34" charset="0"/>
              <a:buChar char="•"/>
            </a:pPr>
            <a:endParaRPr lang="en-US" sz="1400" dirty="0"/>
          </a:p>
        </p:txBody>
      </p:sp>
    </p:spTree>
    <p:extLst>
      <p:ext uri="{BB962C8B-B14F-4D97-AF65-F5344CB8AC3E}">
        <p14:creationId xmlns:p14="http://schemas.microsoft.com/office/powerpoint/2010/main" val="1904321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AB211-470D-E524-0465-7175E88477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4554F7-817B-C4BD-664B-565A25A537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C727E7-FC8B-4238-2CE6-37E13ECE9065}"/>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5" name="Footer Placeholder 4">
            <a:extLst>
              <a:ext uri="{FF2B5EF4-FFF2-40B4-BE49-F238E27FC236}">
                <a16:creationId xmlns:a16="http://schemas.microsoft.com/office/drawing/2014/main" id="{73C9ED2D-E53E-B603-7056-E7C6C1EA9A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4EBAF1-9138-B5D8-DD44-B8890F19C5A3}"/>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2635057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D726B-FFB5-C071-2C66-B3916D1520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E3B15E-BF24-8E00-C929-EDD1726C9D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E10929-0284-CADA-033C-C2632047732A}"/>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5" name="Footer Placeholder 4">
            <a:extLst>
              <a:ext uri="{FF2B5EF4-FFF2-40B4-BE49-F238E27FC236}">
                <a16:creationId xmlns:a16="http://schemas.microsoft.com/office/drawing/2014/main" id="{89D1670B-A49D-87B9-6A8E-0F9A321AC67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4246311-6DFF-3FBF-67C0-99B886F08F4F}"/>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327513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78F13E-E438-9935-9288-BCCE14C374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742676-6A73-59FF-D53A-23DF8B1844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809A24-BFC6-52C6-7BCF-A646B9BC44E9}"/>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5" name="Footer Placeholder 4">
            <a:extLst>
              <a:ext uri="{FF2B5EF4-FFF2-40B4-BE49-F238E27FC236}">
                <a16:creationId xmlns:a16="http://schemas.microsoft.com/office/drawing/2014/main" id="{B13C56FC-5BFB-7ED4-5BD3-E10350A21C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8A26BD7-391B-0C3F-34CF-4AF2B5679ECB}"/>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1552718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D80AA-B945-4B74-103D-C0B3EFFC5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BAE891-0F3D-13F7-09AF-90597C51BF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67220-5FC5-F1C0-A1FE-2025AB90BE0A}"/>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5" name="Footer Placeholder 4">
            <a:extLst>
              <a:ext uri="{FF2B5EF4-FFF2-40B4-BE49-F238E27FC236}">
                <a16:creationId xmlns:a16="http://schemas.microsoft.com/office/drawing/2014/main" id="{4E892A81-7143-A03D-463C-9EEF91BE67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ED32281-3615-3301-5E87-EC0BFDDB50E3}"/>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1653365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DC64D-5261-B0B7-B1F2-7B4F9DE099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7D0ECE-2FDF-3839-19FA-45873396F0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15F158-4105-1D18-AB56-7CBB936C0A3E}"/>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5" name="Footer Placeholder 4">
            <a:extLst>
              <a:ext uri="{FF2B5EF4-FFF2-40B4-BE49-F238E27FC236}">
                <a16:creationId xmlns:a16="http://schemas.microsoft.com/office/drawing/2014/main" id="{DB49F13A-2957-9CCF-0DC0-1302D3C7213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91B814-CE35-CD40-58C0-0FF1B4457A56}"/>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3497590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AD286-A74C-637E-CD61-5A12139576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A87E37-3876-9FE9-3ADD-85E1F2B9B1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C4E22F-B0D9-FE14-FF98-D05C1BF3C1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93B59BE-FEDA-E450-FB1F-4CA7B72EA96A}"/>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6" name="Footer Placeholder 5">
            <a:extLst>
              <a:ext uri="{FF2B5EF4-FFF2-40B4-BE49-F238E27FC236}">
                <a16:creationId xmlns:a16="http://schemas.microsoft.com/office/drawing/2014/main" id="{C4750DFE-2310-2FD0-97BB-D8F794EE0EB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217A54C-3A73-34AC-5F77-83BD7D3E53D1}"/>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3821898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8C415-2B17-28A6-BF78-001A59BB94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6A4B99-2E40-163D-F654-301AF951BC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83B45F-D6EB-2B0A-D0FE-62DF3F8306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0451D0-1331-5533-34FA-7EF530FCF3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31B4D1-20AF-DF71-D3E4-8B2EA6C0E7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53A8C3-5499-92A3-CF0D-A7853E878F65}"/>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8" name="Footer Placeholder 7">
            <a:extLst>
              <a:ext uri="{FF2B5EF4-FFF2-40B4-BE49-F238E27FC236}">
                <a16:creationId xmlns:a16="http://schemas.microsoft.com/office/drawing/2014/main" id="{FBE3C821-29CB-CEF5-1977-876848F5658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E8A8FF0-E996-78BB-C810-16BCDEB1411A}"/>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4243017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E0ECF-D48D-13A1-998B-0E0FC5331C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8D78A7-AE9E-49CC-B11A-9F121A901A69}"/>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4" name="Footer Placeholder 3">
            <a:extLst>
              <a:ext uri="{FF2B5EF4-FFF2-40B4-BE49-F238E27FC236}">
                <a16:creationId xmlns:a16="http://schemas.microsoft.com/office/drawing/2014/main" id="{036AAFDF-BFCD-7D4F-1BB0-88D0B74358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569C98B-D8C7-F06F-62A0-1B551353986E}"/>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530266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18BC81-C120-0837-8514-39CD0FA18ED1}"/>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3" name="Footer Placeholder 2">
            <a:extLst>
              <a:ext uri="{FF2B5EF4-FFF2-40B4-BE49-F238E27FC236}">
                <a16:creationId xmlns:a16="http://schemas.microsoft.com/office/drawing/2014/main" id="{DA5C719A-3352-A877-66AF-D8FE0DF5A91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3FEA970-9D51-986F-C9E6-43921296D8A3}"/>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585183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BEA74-F893-63D2-1FC1-75DEA46F7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037471-0526-3528-77F1-49156908CD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16E194-FEE0-EFAC-525B-E433AE8DA4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E83CE-D582-AE24-DFDF-751A665F918C}"/>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6" name="Footer Placeholder 5">
            <a:extLst>
              <a:ext uri="{FF2B5EF4-FFF2-40B4-BE49-F238E27FC236}">
                <a16:creationId xmlns:a16="http://schemas.microsoft.com/office/drawing/2014/main" id="{0AD2D738-B651-CBDC-DE3C-0A4467106D0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E929CF0-7DEE-37FA-F468-84F6395D20C8}"/>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2433161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9E884-2955-5B6F-ACF5-AD31EB9B0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B194D8-F97D-F026-8BFA-71437FAD23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F5674D7-CE38-40A5-F2E9-B9E79C9AE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CFF40-987F-CBFB-BC27-27CA3E3011AF}"/>
              </a:ext>
            </a:extLst>
          </p:cNvPr>
          <p:cNvSpPr>
            <a:spLocks noGrp="1"/>
          </p:cNvSpPr>
          <p:nvPr>
            <p:ph type="dt" sz="half" idx="10"/>
          </p:nvPr>
        </p:nvSpPr>
        <p:spPr/>
        <p:txBody>
          <a:bodyPr/>
          <a:lstStyle/>
          <a:p>
            <a:fld id="{E25BC31C-FCF5-43F8-9A1F-7E4CDE2C244F}" type="datetimeFigureOut">
              <a:rPr lang="en-US" smtClean="0"/>
              <a:t>8/14/2025</a:t>
            </a:fld>
            <a:endParaRPr lang="en-US" dirty="0"/>
          </a:p>
        </p:txBody>
      </p:sp>
      <p:sp>
        <p:nvSpPr>
          <p:cNvPr id="6" name="Footer Placeholder 5">
            <a:extLst>
              <a:ext uri="{FF2B5EF4-FFF2-40B4-BE49-F238E27FC236}">
                <a16:creationId xmlns:a16="http://schemas.microsoft.com/office/drawing/2014/main" id="{AC410A11-CF7C-FA83-295A-1D871E6179A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37A8B81-82C2-8EFC-367A-0810E2FDE06F}"/>
              </a:ext>
            </a:extLst>
          </p:cNvPr>
          <p:cNvSpPr>
            <a:spLocks noGrp="1"/>
          </p:cNvSpPr>
          <p:nvPr>
            <p:ph type="sldNum" sz="quarter" idx="12"/>
          </p:nvPr>
        </p:nvSpPr>
        <p:spPr/>
        <p:txBody>
          <a:bodyPr/>
          <a:lstStyle/>
          <a:p>
            <a:fld id="{E73B9298-D575-4A28-BC37-03168037D769}" type="slidenum">
              <a:rPr lang="en-US" smtClean="0"/>
              <a:t>‹#›</a:t>
            </a:fld>
            <a:endParaRPr lang="en-US" dirty="0"/>
          </a:p>
        </p:txBody>
      </p:sp>
    </p:spTree>
    <p:extLst>
      <p:ext uri="{BB962C8B-B14F-4D97-AF65-F5344CB8AC3E}">
        <p14:creationId xmlns:p14="http://schemas.microsoft.com/office/powerpoint/2010/main" val="1154303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5014B0-D2EE-3285-89BB-31346E9BD7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DC59D1-E6D3-6D55-30B8-1A74EA1276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76F748-05F2-C36C-7497-9F3B7C3973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BC31C-FCF5-43F8-9A1F-7E4CDE2C244F}" type="datetimeFigureOut">
              <a:rPr lang="en-US" smtClean="0"/>
              <a:t>8/14/2025</a:t>
            </a:fld>
            <a:endParaRPr lang="en-US" dirty="0"/>
          </a:p>
        </p:txBody>
      </p:sp>
      <p:sp>
        <p:nvSpPr>
          <p:cNvPr id="5" name="Footer Placeholder 4">
            <a:extLst>
              <a:ext uri="{FF2B5EF4-FFF2-40B4-BE49-F238E27FC236}">
                <a16:creationId xmlns:a16="http://schemas.microsoft.com/office/drawing/2014/main" id="{78181EC7-6358-7393-7BFE-64DBCDB160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50C7F0E-8CA1-5010-D095-9CD2CB7017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3B9298-D575-4A28-BC37-03168037D769}" type="slidenum">
              <a:rPr lang="en-US" smtClean="0"/>
              <a:t>‹#›</a:t>
            </a:fld>
            <a:endParaRPr lang="en-US" dirty="0"/>
          </a:p>
        </p:txBody>
      </p:sp>
      <p:sp>
        <p:nvSpPr>
          <p:cNvPr id="8" name="TextBox 7">
            <a:extLst>
              <a:ext uri="{FF2B5EF4-FFF2-40B4-BE49-F238E27FC236}">
                <a16:creationId xmlns:a16="http://schemas.microsoft.com/office/drawing/2014/main" id="{6DEA221B-55EA-9714-BE62-245755813D06}"/>
              </a:ext>
            </a:extLst>
          </p:cNvPr>
          <p:cNvSpPr txBox="1"/>
          <p:nvPr userDrawn="1">
            <p:extLst>
              <p:ext uri="{1162E1C5-73C7-4A58-AE30-91384D911F3F}">
                <p184:classification xmlns:p184="http://schemas.microsoft.com/office/powerpoint/2018/4/main" val="ftr"/>
              </p:ext>
            </p:extLst>
          </p:nvPr>
        </p:nvSpPr>
        <p:spPr>
          <a:xfrm>
            <a:off x="4633087" y="6642100"/>
            <a:ext cx="2954338" cy="152400"/>
          </a:xfrm>
          <a:prstGeom prst="rect">
            <a:avLst/>
          </a:prstGeom>
        </p:spPr>
        <p:txBody>
          <a:bodyPr horzOverflow="overflow" lIns="0" tIns="0" rIns="0" bIns="0">
            <a:spAutoFit/>
          </a:bodyPr>
          <a:lstStyle/>
          <a:p>
            <a:pPr algn="l"/>
            <a:r>
              <a:rPr lang="en-US" sz="1000" dirty="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Confidential - Not for Public Consumption or Distribution</a:t>
            </a:r>
          </a:p>
        </p:txBody>
      </p:sp>
    </p:spTree>
    <p:extLst>
      <p:ext uri="{BB962C8B-B14F-4D97-AF65-F5344CB8AC3E}">
        <p14:creationId xmlns:p14="http://schemas.microsoft.com/office/powerpoint/2010/main" val="122040834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pn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s://meanttobebroken.org/egg-flatbread-wrap/" TargetMode="External"/><Relationship Id="rId9"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png"/><Relationship Id="rId7"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hyperlink" Target="https://meanttobebroken.org/pepperoni-pizza-frittata/" TargetMode="External"/><Relationship Id="rId9"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hyperlink" Target="https://meanttobebroken.org/spinach-feta-mug-scramble/" TargetMode="External"/><Relationship Id="rId9" Type="http://schemas.openxmlformats.org/officeDocument/2006/relationships/image" Target="../media/image43.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meanttobebroken.org/" TargetMode="External"/><Relationship Id="rId5" Type="http://schemas.openxmlformats.org/officeDocument/2006/relationships/hyperlink" Target="https://app.frame.io/reviews/5c5cf6d2-a7e9-4fde-ab5e-e72ecbdd94df/43ddfb19-9e9f-4d2a-8979-a633de27eb57?version=90414b01-832a-4e59-9fad-246f6a502dcb" TargetMode="Externa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meanttobebroken.org/" TargetMode="External"/><Relationship Id="rId4" Type="http://schemas.openxmlformats.org/officeDocument/2006/relationships/hyperlink" Target="https://f.io/gjGq12nY"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hyperlink" Target="https://f.io/Se0-oL6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pn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www.incredibleegg.org/recipe/ramen-carbonara/" TargetMode="External"/><Relationship Id="rId5" Type="http://schemas.openxmlformats.org/officeDocument/2006/relationships/hyperlink" Target="https://www.incredibleegg.org/recipe/air-fryer-egg-bites/" TargetMode="External"/><Relationship Id="rId4" Type="http://schemas.openxmlformats.org/officeDocument/2006/relationships/hyperlink" Target="https://www.incredibleegg.org/recipe/egg-flatbread-wrap/" TargetMode="External"/><Relationship Id="rId9" Type="http://schemas.openxmlformats.org/officeDocument/2006/relationships/image" Target="../media/image49.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mailto:scoyle@aeb.org" TargetMode="External"/></Relationships>
</file>

<file path=ppt/slides/_rels/slide20.xml.rels><?xml version="1.0" encoding="UTF-8" standalone="yes"?>
<Relationships xmlns="http://schemas.openxmlformats.org/package/2006/relationships"><Relationship Id="rId3" Type="http://schemas.microsoft.com/office/2018/10/relationships/comments" Target="../comments/modernComment_7FFFE4FC_56214731.xm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7FFFE511_8A3C0B41.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2.png"/><Relationship Id="rId7"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2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2.png"/><Relationship Id="rId7"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www.forbes.com/sites/chelseatobin/2025/07/10/what-google-indexing-instagram-means-for-your-business-visibility/"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mailto:scoyle@aeb.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hyperlink" Target="https://f.io/qcSSbxEz" TargetMode="External"/><Relationship Id="rId13" Type="http://schemas.openxmlformats.org/officeDocument/2006/relationships/hyperlink" Target="https://f.io/PbeyOrnX" TargetMode="External"/><Relationship Id="rId18" Type="http://schemas.openxmlformats.org/officeDocument/2006/relationships/hyperlink" Target="https://f.io/Se0-oL6w" TargetMode="External"/><Relationship Id="rId3" Type="http://schemas.openxmlformats.org/officeDocument/2006/relationships/image" Target="../media/image2.png"/><Relationship Id="rId7" Type="http://schemas.openxmlformats.org/officeDocument/2006/relationships/hyperlink" Target="https://player.vimeo.com/video/1101671403" TargetMode="External"/><Relationship Id="rId12" Type="http://schemas.openxmlformats.org/officeDocument/2006/relationships/hyperlink" Target="https://f.io/rS54c11w" TargetMode="External"/><Relationship Id="rId17" Type="http://schemas.openxmlformats.org/officeDocument/2006/relationships/hyperlink" Target="https://f.io/zUYCYhlm" TargetMode="External"/><Relationship Id="rId2" Type="http://schemas.openxmlformats.org/officeDocument/2006/relationships/notesSlide" Target="../notesSlides/notesSlide3.xml"/><Relationship Id="rId16" Type="http://schemas.openxmlformats.org/officeDocument/2006/relationships/hyperlink" Target="https://f.io/MT7CdsXp" TargetMode="Externa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hyperlink" Target="https://player.vimeo.com/video/1101671425" TargetMode="External"/><Relationship Id="rId5" Type="http://schemas.openxmlformats.org/officeDocument/2006/relationships/image" Target="../media/image6.png"/><Relationship Id="rId15" Type="http://schemas.openxmlformats.org/officeDocument/2006/relationships/hyperlink" Target="https://player.vimeo.com/video/1101671447" TargetMode="External"/><Relationship Id="rId10" Type="http://schemas.openxmlformats.org/officeDocument/2006/relationships/hyperlink" Target="https://f.io/lcGOwANY" TargetMode="External"/><Relationship Id="rId19"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hyperlink" Target="https://f.io/W7oDWc3j" TargetMode="External"/><Relationship Id="rId14" Type="http://schemas.openxmlformats.org/officeDocument/2006/relationships/hyperlink" Target="https://f.io/gjGq12n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18/10/relationships/comments" Target="../comments/modernComment_7FFFE51A_B42F64A8.xml"/><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hyperlink" Target="https://meanttobebroken.org/" TargetMode="External"/><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png"/><Relationship Id="rId7"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hyperlink" Target="https://meanttobebroken.or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meanttobebroken.org/#recipes" TargetMode="External"/><Relationship Id="rId9" Type="http://schemas.openxmlformats.org/officeDocument/2006/relationships/image" Target="../media/image23.jpeg"/></Relationships>
</file>

<file path=ppt/slides/_rels/slide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hyperlink" Target="https://meanttobebroken.org/#recipes" TargetMode="External"/><Relationship Id="rId9"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FD3F6-8BCB-81DC-AC9D-BA3A07A81C6C}"/>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B92816C6-6977-BF81-DA62-3FEEBB7E6239}"/>
              </a:ext>
            </a:extLst>
          </p:cNvPr>
          <p:cNvSpPr>
            <a:spLocks noGrp="1"/>
          </p:cNvSpPr>
          <p:nvPr>
            <p:ph type="subTitle" idx="1"/>
          </p:nvPr>
        </p:nvSpPr>
        <p:spPr/>
        <p:txBody>
          <a:bodyPr/>
          <a:lstStyle/>
          <a:p>
            <a:endParaRPr lang="en-US" dirty="0"/>
          </a:p>
        </p:txBody>
      </p:sp>
      <p:pic>
        <p:nvPicPr>
          <p:cNvPr id="5" name="Picture 4" descr="A pattern of eggs on a blue background&#10;&#10;AI-generated content may be incorrect.">
            <a:extLst>
              <a:ext uri="{FF2B5EF4-FFF2-40B4-BE49-F238E27FC236}">
                <a16:creationId xmlns:a16="http://schemas.microsoft.com/office/drawing/2014/main" id="{AFF67D88-2488-6799-0358-2D660A1C76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389" cy="6858000"/>
          </a:xfrm>
          <a:prstGeom prst="rect">
            <a:avLst/>
          </a:prstGeom>
        </p:spPr>
      </p:pic>
      <p:sp>
        <p:nvSpPr>
          <p:cNvPr id="6" name="TextBox 5">
            <a:extLst>
              <a:ext uri="{FF2B5EF4-FFF2-40B4-BE49-F238E27FC236}">
                <a16:creationId xmlns:a16="http://schemas.microsoft.com/office/drawing/2014/main" id="{E2F6886F-83AB-695D-7AE7-67C1F6052E6B}"/>
              </a:ext>
            </a:extLst>
          </p:cNvPr>
          <p:cNvSpPr txBox="1"/>
          <p:nvPr/>
        </p:nvSpPr>
        <p:spPr>
          <a:xfrm>
            <a:off x="-1225295" y="1900664"/>
            <a:ext cx="7205472" cy="830997"/>
          </a:xfrm>
          <a:prstGeom prst="rect">
            <a:avLst/>
          </a:prstGeom>
          <a:noFill/>
        </p:spPr>
        <p:txBody>
          <a:bodyPr wrap="square" rtlCol="0">
            <a:spAutoFit/>
          </a:bodyPr>
          <a:lstStyle/>
          <a:p>
            <a:pPr algn="ctr"/>
            <a:r>
              <a:rPr lang="en-US" sz="4800" b="1" dirty="0">
                <a:solidFill>
                  <a:schemeClr val="bg1"/>
                </a:solidFill>
              </a:rPr>
              <a:t>2025 Toolkit</a:t>
            </a:r>
          </a:p>
        </p:txBody>
      </p:sp>
    </p:spTree>
    <p:extLst>
      <p:ext uri="{BB962C8B-B14F-4D97-AF65-F5344CB8AC3E}">
        <p14:creationId xmlns:p14="http://schemas.microsoft.com/office/powerpoint/2010/main" val="27018751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20700-4940-0A0F-F0F1-C5F045370E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95EA17-F848-65EC-17ED-8FB56ED4C28F}"/>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A64551E4-FA65-0BBB-E666-90592567D0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03036E0C-9049-D9C5-F638-0B2F4A9AFE34}"/>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Digital Ads</a:t>
            </a:r>
          </a:p>
        </p:txBody>
      </p:sp>
      <p:sp>
        <p:nvSpPr>
          <p:cNvPr id="11" name="TextBox 10">
            <a:extLst>
              <a:ext uri="{FF2B5EF4-FFF2-40B4-BE49-F238E27FC236}">
                <a16:creationId xmlns:a16="http://schemas.microsoft.com/office/drawing/2014/main" id="{E85033F1-CC28-1159-B4FB-7EC392BBDE76}"/>
              </a:ext>
            </a:extLst>
          </p:cNvPr>
          <p:cNvSpPr txBox="1"/>
          <p:nvPr/>
        </p:nvSpPr>
        <p:spPr>
          <a:xfrm>
            <a:off x="2798064" y="4553610"/>
            <a:ext cx="6885432"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Objective: Intent</a:t>
            </a:r>
            <a:br>
              <a:rPr lang="en-US" dirty="0"/>
            </a:br>
            <a:r>
              <a:rPr lang="en-US" dirty="0"/>
              <a:t>Destination URL: </a:t>
            </a:r>
            <a:r>
              <a:rPr lang="en-US" dirty="0">
                <a:hlinkClick r:id="rId4"/>
              </a:rPr>
              <a:t>https://meanttobebroken.org/egg-flatbread-wrap/</a:t>
            </a:r>
            <a:r>
              <a:rPr lang="en-US" dirty="0"/>
              <a:t> </a:t>
            </a:r>
          </a:p>
          <a:p>
            <a:r>
              <a:rPr lang="en-US" dirty="0"/>
              <a:t>Sizes: 160x600, 300x250, 300x600, 610x200, 728x90</a:t>
            </a:r>
          </a:p>
          <a:p>
            <a:r>
              <a:rPr lang="en-US" dirty="0">
                <a:highlight>
                  <a:srgbClr val="FFFF00"/>
                </a:highlight>
              </a:rPr>
              <a:t>Download link HERE</a:t>
            </a:r>
          </a:p>
        </p:txBody>
      </p:sp>
      <p:pic>
        <p:nvPicPr>
          <p:cNvPr id="3" name="Picture 2" descr="A sandwich with a wrap&#10;&#10;AI-generated content may be incorrect.">
            <a:extLst>
              <a:ext uri="{FF2B5EF4-FFF2-40B4-BE49-F238E27FC236}">
                <a16:creationId xmlns:a16="http://schemas.microsoft.com/office/drawing/2014/main" id="{804F6059-BA6A-72F9-AA3E-BB4AD0FF41A6}"/>
              </a:ext>
            </a:extLst>
          </p:cNvPr>
          <p:cNvPicPr>
            <a:picLocks noChangeAspect="1"/>
          </p:cNvPicPr>
          <p:nvPr/>
        </p:nvPicPr>
        <p:blipFill>
          <a:blip r:embed="rId5"/>
          <a:stretch>
            <a:fillRect/>
          </a:stretch>
        </p:blipFill>
        <p:spPr>
          <a:xfrm>
            <a:off x="486262" y="1383855"/>
            <a:ext cx="3119711" cy="2603136"/>
          </a:xfrm>
          <a:prstGeom prst="rect">
            <a:avLst/>
          </a:prstGeom>
        </p:spPr>
      </p:pic>
      <p:pic>
        <p:nvPicPr>
          <p:cNvPr id="12" name="Picture 11">
            <a:extLst>
              <a:ext uri="{FF2B5EF4-FFF2-40B4-BE49-F238E27FC236}">
                <a16:creationId xmlns:a16="http://schemas.microsoft.com/office/drawing/2014/main" id="{07F8FBE9-75CF-80EB-038C-82CC70970842}"/>
              </a:ext>
            </a:extLst>
          </p:cNvPr>
          <p:cNvPicPr>
            <a:picLocks noChangeAspect="1"/>
          </p:cNvPicPr>
          <p:nvPr/>
        </p:nvPicPr>
        <p:blipFill>
          <a:blip r:embed="rId6"/>
          <a:stretch>
            <a:fillRect/>
          </a:stretch>
        </p:blipFill>
        <p:spPr>
          <a:xfrm>
            <a:off x="3975214" y="1383855"/>
            <a:ext cx="5053993" cy="621614"/>
          </a:xfrm>
          <a:prstGeom prst="rect">
            <a:avLst/>
          </a:prstGeom>
        </p:spPr>
      </p:pic>
      <p:pic>
        <p:nvPicPr>
          <p:cNvPr id="13" name="Picture 12" descr="A close up of a food&#10;&#10;AI-generated content may be incorrect.">
            <a:extLst>
              <a:ext uri="{FF2B5EF4-FFF2-40B4-BE49-F238E27FC236}">
                <a16:creationId xmlns:a16="http://schemas.microsoft.com/office/drawing/2014/main" id="{98341F87-CDC4-99E2-AC32-B4A0D675EF73}"/>
              </a:ext>
            </a:extLst>
          </p:cNvPr>
          <p:cNvPicPr>
            <a:picLocks noChangeAspect="1"/>
          </p:cNvPicPr>
          <p:nvPr/>
        </p:nvPicPr>
        <p:blipFill>
          <a:blip r:embed="rId7"/>
          <a:stretch>
            <a:fillRect/>
          </a:stretch>
        </p:blipFill>
        <p:spPr>
          <a:xfrm>
            <a:off x="3975214" y="2345836"/>
            <a:ext cx="5053994" cy="1641168"/>
          </a:xfrm>
          <a:prstGeom prst="rect">
            <a:avLst/>
          </a:prstGeom>
        </p:spPr>
      </p:pic>
      <p:pic>
        <p:nvPicPr>
          <p:cNvPr id="14" name="Picture 13" descr="A book cover with a roll of food&#10;&#10;AI-generated content may be incorrect.">
            <a:extLst>
              <a:ext uri="{FF2B5EF4-FFF2-40B4-BE49-F238E27FC236}">
                <a16:creationId xmlns:a16="http://schemas.microsoft.com/office/drawing/2014/main" id="{8EC1269A-815C-3A72-5646-9B40EBAEEA85}"/>
              </a:ext>
            </a:extLst>
          </p:cNvPr>
          <p:cNvPicPr>
            <a:picLocks noChangeAspect="1"/>
          </p:cNvPicPr>
          <p:nvPr/>
        </p:nvPicPr>
        <p:blipFill>
          <a:blip r:embed="rId8"/>
          <a:stretch>
            <a:fillRect/>
          </a:stretch>
        </p:blipFill>
        <p:spPr>
          <a:xfrm>
            <a:off x="9398448" y="1383854"/>
            <a:ext cx="692485" cy="2603136"/>
          </a:xfrm>
          <a:prstGeom prst="rect">
            <a:avLst/>
          </a:prstGeom>
        </p:spPr>
      </p:pic>
      <p:pic>
        <p:nvPicPr>
          <p:cNvPr id="15" name="Picture 14" descr="A sandwich wrap with a sandwich in the middle&#10;&#10;AI-generated content may be incorrect.">
            <a:extLst>
              <a:ext uri="{FF2B5EF4-FFF2-40B4-BE49-F238E27FC236}">
                <a16:creationId xmlns:a16="http://schemas.microsoft.com/office/drawing/2014/main" id="{467584DC-F556-6FDE-81CC-4C56D5C963B2}"/>
              </a:ext>
            </a:extLst>
          </p:cNvPr>
          <p:cNvPicPr>
            <a:picLocks noChangeAspect="1"/>
          </p:cNvPicPr>
          <p:nvPr/>
        </p:nvPicPr>
        <p:blipFill>
          <a:blip r:embed="rId9"/>
          <a:stretch>
            <a:fillRect/>
          </a:stretch>
        </p:blipFill>
        <p:spPr>
          <a:xfrm>
            <a:off x="10460172" y="1383854"/>
            <a:ext cx="1304097" cy="2603140"/>
          </a:xfrm>
          <a:prstGeom prst="rect">
            <a:avLst/>
          </a:prstGeom>
        </p:spPr>
      </p:pic>
    </p:spTree>
    <p:extLst>
      <p:ext uri="{BB962C8B-B14F-4D97-AF65-F5344CB8AC3E}">
        <p14:creationId xmlns:p14="http://schemas.microsoft.com/office/powerpoint/2010/main" val="1993307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4DDF8-119D-4C56-CF64-3716F60258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5B2C03-C884-A9A7-92F9-E343D2618E65}"/>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0B6000BE-4A6E-018E-64D1-36AB2955A5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8B318E0D-4374-DF31-C9BB-3282F8F04ED6}"/>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Digital Ads</a:t>
            </a:r>
          </a:p>
        </p:txBody>
      </p:sp>
      <p:sp>
        <p:nvSpPr>
          <p:cNvPr id="11" name="TextBox 10">
            <a:extLst>
              <a:ext uri="{FF2B5EF4-FFF2-40B4-BE49-F238E27FC236}">
                <a16:creationId xmlns:a16="http://schemas.microsoft.com/office/drawing/2014/main" id="{FEE7986C-045B-7A95-E4C8-1ABDCD7065F5}"/>
              </a:ext>
            </a:extLst>
          </p:cNvPr>
          <p:cNvSpPr txBox="1"/>
          <p:nvPr/>
        </p:nvSpPr>
        <p:spPr>
          <a:xfrm>
            <a:off x="2798063" y="4553610"/>
            <a:ext cx="7662109"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Objective: Intent</a:t>
            </a:r>
            <a:br>
              <a:rPr lang="en-US" dirty="0"/>
            </a:br>
            <a:r>
              <a:rPr lang="en-US" dirty="0"/>
              <a:t>Destination URL: </a:t>
            </a:r>
            <a:r>
              <a:rPr lang="en-US" dirty="0">
                <a:hlinkClick r:id="rId4"/>
              </a:rPr>
              <a:t>https://meanttobebroken.org/pepperoni-pizza-frittata/</a:t>
            </a:r>
            <a:r>
              <a:rPr lang="en-US" dirty="0"/>
              <a:t>  </a:t>
            </a:r>
          </a:p>
          <a:p>
            <a:r>
              <a:rPr lang="en-US" dirty="0"/>
              <a:t>Sizes: 160x600, 300x250, 300x600, 610x200, 728x90</a:t>
            </a:r>
          </a:p>
          <a:p>
            <a:r>
              <a:rPr lang="en-US" dirty="0">
                <a:highlight>
                  <a:srgbClr val="FFFF00"/>
                </a:highlight>
              </a:rPr>
              <a:t>Download link HERE</a:t>
            </a:r>
          </a:p>
        </p:txBody>
      </p:sp>
      <p:pic>
        <p:nvPicPr>
          <p:cNvPr id="4" name="Picture 3" descr="A pizza on a plate&#10;&#10;AI-generated content may be incorrect.">
            <a:extLst>
              <a:ext uri="{FF2B5EF4-FFF2-40B4-BE49-F238E27FC236}">
                <a16:creationId xmlns:a16="http://schemas.microsoft.com/office/drawing/2014/main" id="{47214FB2-1339-9154-AFC1-EC8FCD60301B}"/>
              </a:ext>
            </a:extLst>
          </p:cNvPr>
          <p:cNvPicPr>
            <a:picLocks noChangeAspect="1"/>
          </p:cNvPicPr>
          <p:nvPr/>
        </p:nvPicPr>
        <p:blipFill>
          <a:blip r:embed="rId5"/>
          <a:stretch>
            <a:fillRect/>
          </a:stretch>
        </p:blipFill>
        <p:spPr>
          <a:xfrm>
            <a:off x="3975211" y="2345836"/>
            <a:ext cx="5053993" cy="1641167"/>
          </a:xfrm>
          <a:prstGeom prst="rect">
            <a:avLst/>
          </a:prstGeom>
        </p:spPr>
      </p:pic>
      <p:pic>
        <p:nvPicPr>
          <p:cNvPr id="6" name="Picture 5" descr="A pizza on a plate&#10;&#10;AI-generated content may be incorrect.">
            <a:extLst>
              <a:ext uri="{FF2B5EF4-FFF2-40B4-BE49-F238E27FC236}">
                <a16:creationId xmlns:a16="http://schemas.microsoft.com/office/drawing/2014/main" id="{50F04071-FCF4-F81A-921E-8F807A14AB4D}"/>
              </a:ext>
            </a:extLst>
          </p:cNvPr>
          <p:cNvPicPr>
            <a:picLocks noChangeAspect="1"/>
          </p:cNvPicPr>
          <p:nvPr/>
        </p:nvPicPr>
        <p:blipFill>
          <a:blip r:embed="rId6"/>
          <a:stretch>
            <a:fillRect/>
          </a:stretch>
        </p:blipFill>
        <p:spPr>
          <a:xfrm>
            <a:off x="486262" y="1383854"/>
            <a:ext cx="3119711" cy="2603136"/>
          </a:xfrm>
          <a:prstGeom prst="rect">
            <a:avLst/>
          </a:prstGeom>
        </p:spPr>
      </p:pic>
      <p:pic>
        <p:nvPicPr>
          <p:cNvPr id="7" name="Picture 6">
            <a:extLst>
              <a:ext uri="{FF2B5EF4-FFF2-40B4-BE49-F238E27FC236}">
                <a16:creationId xmlns:a16="http://schemas.microsoft.com/office/drawing/2014/main" id="{1488AB1D-AD3E-1972-3230-F67B79A2844D}"/>
              </a:ext>
            </a:extLst>
          </p:cNvPr>
          <p:cNvPicPr>
            <a:picLocks noChangeAspect="1"/>
          </p:cNvPicPr>
          <p:nvPr/>
        </p:nvPicPr>
        <p:blipFill>
          <a:blip r:embed="rId7"/>
          <a:stretch>
            <a:fillRect/>
          </a:stretch>
        </p:blipFill>
        <p:spPr>
          <a:xfrm>
            <a:off x="3975212" y="1383854"/>
            <a:ext cx="5053993" cy="621614"/>
          </a:xfrm>
          <a:prstGeom prst="rect">
            <a:avLst/>
          </a:prstGeom>
        </p:spPr>
      </p:pic>
      <p:pic>
        <p:nvPicPr>
          <p:cNvPr id="8" name="Picture 7" descr="A pizza being poured into a bowl&#10;&#10;AI-generated content may be incorrect.">
            <a:extLst>
              <a:ext uri="{FF2B5EF4-FFF2-40B4-BE49-F238E27FC236}">
                <a16:creationId xmlns:a16="http://schemas.microsoft.com/office/drawing/2014/main" id="{018E9BFB-423B-D674-6DA7-78612DD9CC89}"/>
              </a:ext>
            </a:extLst>
          </p:cNvPr>
          <p:cNvPicPr>
            <a:picLocks noChangeAspect="1"/>
          </p:cNvPicPr>
          <p:nvPr/>
        </p:nvPicPr>
        <p:blipFill>
          <a:blip r:embed="rId8"/>
          <a:stretch>
            <a:fillRect/>
          </a:stretch>
        </p:blipFill>
        <p:spPr>
          <a:xfrm>
            <a:off x="9398448" y="1383853"/>
            <a:ext cx="692485" cy="2603136"/>
          </a:xfrm>
          <a:prstGeom prst="rect">
            <a:avLst/>
          </a:prstGeom>
        </p:spPr>
      </p:pic>
      <p:pic>
        <p:nvPicPr>
          <p:cNvPr id="9" name="Picture 8" descr="A book cover with a pizza on a plate&#10;&#10;AI-generated content may be incorrect.">
            <a:extLst>
              <a:ext uri="{FF2B5EF4-FFF2-40B4-BE49-F238E27FC236}">
                <a16:creationId xmlns:a16="http://schemas.microsoft.com/office/drawing/2014/main" id="{852BC94E-6573-3A42-E52B-3C1DE65B404A}"/>
              </a:ext>
            </a:extLst>
          </p:cNvPr>
          <p:cNvPicPr>
            <a:picLocks noChangeAspect="1"/>
          </p:cNvPicPr>
          <p:nvPr/>
        </p:nvPicPr>
        <p:blipFill>
          <a:blip r:embed="rId9"/>
          <a:stretch>
            <a:fillRect/>
          </a:stretch>
        </p:blipFill>
        <p:spPr>
          <a:xfrm>
            <a:off x="10460173" y="1383852"/>
            <a:ext cx="1304095" cy="2603136"/>
          </a:xfrm>
          <a:prstGeom prst="rect">
            <a:avLst/>
          </a:prstGeom>
        </p:spPr>
      </p:pic>
    </p:spTree>
    <p:extLst>
      <p:ext uri="{BB962C8B-B14F-4D97-AF65-F5344CB8AC3E}">
        <p14:creationId xmlns:p14="http://schemas.microsoft.com/office/powerpoint/2010/main" val="3005089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24BDF-F26A-E814-EC50-ACC5A5D970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6A68D-20AC-FE4A-7C19-CC9CC21F77D4}"/>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5258B9E2-8DF0-F94D-3AFD-54B359CF39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4E2F2CDA-CEB7-7151-2617-96BB203594F7}"/>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Digital Ads</a:t>
            </a:r>
          </a:p>
        </p:txBody>
      </p:sp>
      <p:sp>
        <p:nvSpPr>
          <p:cNvPr id="11" name="TextBox 10">
            <a:extLst>
              <a:ext uri="{FF2B5EF4-FFF2-40B4-BE49-F238E27FC236}">
                <a16:creationId xmlns:a16="http://schemas.microsoft.com/office/drawing/2014/main" id="{78F5346C-9C6B-D919-6BCE-88461BC4C0A6}"/>
              </a:ext>
            </a:extLst>
          </p:cNvPr>
          <p:cNvSpPr txBox="1"/>
          <p:nvPr/>
        </p:nvSpPr>
        <p:spPr>
          <a:xfrm>
            <a:off x="2798064" y="4553610"/>
            <a:ext cx="7290066"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Objective: Intent</a:t>
            </a:r>
            <a:br>
              <a:rPr lang="en-US" dirty="0"/>
            </a:br>
            <a:r>
              <a:rPr lang="en-US" dirty="0"/>
              <a:t>Destination URL: </a:t>
            </a:r>
            <a:r>
              <a:rPr lang="en-US" dirty="0">
                <a:hlinkClick r:id="rId4"/>
              </a:rPr>
              <a:t>https://meanttobebroken.org/spinach-feta-mug-scramble/</a:t>
            </a:r>
            <a:r>
              <a:rPr lang="en-US" dirty="0"/>
              <a:t> Sizes: 160x600, 300x250, 300x600, 610x200, 728x90</a:t>
            </a:r>
          </a:p>
          <a:p>
            <a:r>
              <a:rPr lang="en-US" dirty="0">
                <a:highlight>
                  <a:srgbClr val="FFFF00"/>
                </a:highlight>
              </a:rPr>
              <a:t>Download link HERE</a:t>
            </a:r>
          </a:p>
        </p:txBody>
      </p:sp>
      <p:pic>
        <p:nvPicPr>
          <p:cNvPr id="4" name="Picture 3" descr="A close up of a soup in a mug&#10;&#10;AI-generated content may be incorrect.">
            <a:extLst>
              <a:ext uri="{FF2B5EF4-FFF2-40B4-BE49-F238E27FC236}">
                <a16:creationId xmlns:a16="http://schemas.microsoft.com/office/drawing/2014/main" id="{92EA2CA7-5D50-E91B-7CF4-D1ED0D0B1698}"/>
              </a:ext>
            </a:extLst>
          </p:cNvPr>
          <p:cNvPicPr>
            <a:picLocks noChangeAspect="1"/>
          </p:cNvPicPr>
          <p:nvPr/>
        </p:nvPicPr>
        <p:blipFill>
          <a:blip r:embed="rId5"/>
          <a:stretch>
            <a:fillRect/>
          </a:stretch>
        </p:blipFill>
        <p:spPr>
          <a:xfrm>
            <a:off x="9395646" y="1383825"/>
            <a:ext cx="692484" cy="2603133"/>
          </a:xfrm>
          <a:prstGeom prst="rect">
            <a:avLst/>
          </a:prstGeom>
        </p:spPr>
      </p:pic>
      <p:pic>
        <p:nvPicPr>
          <p:cNvPr id="6" name="Picture 5" descr="A two mugs of soup&#10;&#10;AI-generated content may be incorrect.">
            <a:extLst>
              <a:ext uri="{FF2B5EF4-FFF2-40B4-BE49-F238E27FC236}">
                <a16:creationId xmlns:a16="http://schemas.microsoft.com/office/drawing/2014/main" id="{EB08B92D-C66E-68C2-3CDC-CD7E6859FB0F}"/>
              </a:ext>
            </a:extLst>
          </p:cNvPr>
          <p:cNvPicPr>
            <a:picLocks noChangeAspect="1"/>
          </p:cNvPicPr>
          <p:nvPr/>
        </p:nvPicPr>
        <p:blipFill>
          <a:blip r:embed="rId6"/>
          <a:stretch>
            <a:fillRect/>
          </a:stretch>
        </p:blipFill>
        <p:spPr>
          <a:xfrm>
            <a:off x="486262" y="1383825"/>
            <a:ext cx="3119579" cy="2603025"/>
          </a:xfrm>
          <a:prstGeom prst="rect">
            <a:avLst/>
          </a:prstGeom>
        </p:spPr>
      </p:pic>
      <p:pic>
        <p:nvPicPr>
          <p:cNvPr id="7" name="Picture 6">
            <a:extLst>
              <a:ext uri="{FF2B5EF4-FFF2-40B4-BE49-F238E27FC236}">
                <a16:creationId xmlns:a16="http://schemas.microsoft.com/office/drawing/2014/main" id="{F28F17F5-B9B0-8F84-94A9-AC2B0000F0B1}"/>
              </a:ext>
            </a:extLst>
          </p:cNvPr>
          <p:cNvPicPr>
            <a:picLocks noChangeAspect="1"/>
          </p:cNvPicPr>
          <p:nvPr/>
        </p:nvPicPr>
        <p:blipFill>
          <a:blip r:embed="rId7"/>
          <a:stretch>
            <a:fillRect/>
          </a:stretch>
        </p:blipFill>
        <p:spPr>
          <a:xfrm>
            <a:off x="3975148" y="1383826"/>
            <a:ext cx="5053994" cy="621614"/>
          </a:xfrm>
          <a:prstGeom prst="rect">
            <a:avLst/>
          </a:prstGeom>
        </p:spPr>
      </p:pic>
      <p:pic>
        <p:nvPicPr>
          <p:cNvPr id="8" name="Picture 7" descr="A book cover of a meal&#10;&#10;AI-generated content may be incorrect.">
            <a:extLst>
              <a:ext uri="{FF2B5EF4-FFF2-40B4-BE49-F238E27FC236}">
                <a16:creationId xmlns:a16="http://schemas.microsoft.com/office/drawing/2014/main" id="{F918E2E9-F36F-CCF0-76F5-7C429B4C2823}"/>
              </a:ext>
            </a:extLst>
          </p:cNvPr>
          <p:cNvPicPr>
            <a:picLocks noChangeAspect="1"/>
          </p:cNvPicPr>
          <p:nvPr/>
        </p:nvPicPr>
        <p:blipFill>
          <a:blip r:embed="rId8"/>
          <a:stretch>
            <a:fillRect/>
          </a:stretch>
        </p:blipFill>
        <p:spPr>
          <a:xfrm>
            <a:off x="10460174" y="1383850"/>
            <a:ext cx="1304094" cy="2603133"/>
          </a:xfrm>
          <a:prstGeom prst="rect">
            <a:avLst/>
          </a:prstGeom>
        </p:spPr>
      </p:pic>
      <p:pic>
        <p:nvPicPr>
          <p:cNvPr id="9" name="Picture 8" descr="A mug of soup with text above&#10;&#10;AI-generated content may be incorrect.">
            <a:extLst>
              <a:ext uri="{FF2B5EF4-FFF2-40B4-BE49-F238E27FC236}">
                <a16:creationId xmlns:a16="http://schemas.microsoft.com/office/drawing/2014/main" id="{DE0F08F6-18BB-D14B-95F2-A943B85F6F45}"/>
              </a:ext>
            </a:extLst>
          </p:cNvPr>
          <p:cNvPicPr>
            <a:picLocks noChangeAspect="1"/>
          </p:cNvPicPr>
          <p:nvPr/>
        </p:nvPicPr>
        <p:blipFill>
          <a:blip r:embed="rId9"/>
          <a:stretch>
            <a:fillRect/>
          </a:stretch>
        </p:blipFill>
        <p:spPr>
          <a:xfrm>
            <a:off x="3975210" y="2345837"/>
            <a:ext cx="5053932" cy="1641147"/>
          </a:xfrm>
          <a:prstGeom prst="rect">
            <a:avLst/>
          </a:prstGeom>
        </p:spPr>
      </p:pic>
    </p:spTree>
    <p:extLst>
      <p:ext uri="{BB962C8B-B14F-4D97-AF65-F5344CB8AC3E}">
        <p14:creationId xmlns:p14="http://schemas.microsoft.com/office/powerpoint/2010/main" val="3742548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3A7AA-F1D6-3D2A-1FB6-95405DA9A73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FB0901-EF65-0EB3-4300-B861E8DE34AE}"/>
              </a:ext>
            </a:extLst>
          </p:cNvPr>
          <p:cNvSpPr>
            <a:spLocks noGrp="1"/>
          </p:cNvSpPr>
          <p:nvPr>
            <p:ph type="sldNum" sz="quarter" idx="2"/>
          </p:nvPr>
        </p:nvSpPr>
        <p:spPr>
          <a:xfrm>
            <a:off x="11941192" y="13081000"/>
            <a:ext cx="488916"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13</a:t>
            </a:fld>
            <a:endParaRPr lang="en-US" dirty="0"/>
          </a:p>
        </p:txBody>
      </p:sp>
      <p:sp>
        <p:nvSpPr>
          <p:cNvPr id="5" name="TextBox 4">
            <a:extLst>
              <a:ext uri="{FF2B5EF4-FFF2-40B4-BE49-F238E27FC236}">
                <a16:creationId xmlns:a16="http://schemas.microsoft.com/office/drawing/2014/main" id="{67DA457B-7708-9234-DD3E-6C8F18BA3454}"/>
              </a:ext>
            </a:extLst>
          </p:cNvPr>
          <p:cNvSpPr txBox="1"/>
          <p:nvPr/>
        </p:nvSpPr>
        <p:spPr>
          <a:xfrm>
            <a:off x="-3599" y="0"/>
            <a:ext cx="12264711" cy="7017306"/>
          </a:xfrm>
          <a:prstGeom prst="rect">
            <a:avLst/>
          </a:prstGeom>
          <a:solidFill>
            <a:srgbClr val="344960"/>
          </a:solid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sp>
        <p:nvSpPr>
          <p:cNvPr id="9" name="TextBox 8">
            <a:extLst>
              <a:ext uri="{FF2B5EF4-FFF2-40B4-BE49-F238E27FC236}">
                <a16:creationId xmlns:a16="http://schemas.microsoft.com/office/drawing/2014/main" id="{A0135025-E633-4E2B-F6A3-78D965D508CB}"/>
              </a:ext>
            </a:extLst>
          </p:cNvPr>
          <p:cNvSpPr txBox="1"/>
          <p:nvPr/>
        </p:nvSpPr>
        <p:spPr>
          <a:xfrm>
            <a:off x="-75462" y="3385120"/>
            <a:ext cx="12261112" cy="1107996"/>
          </a:xfrm>
          <a:prstGeom prst="rect">
            <a:avLst/>
          </a:prstGeom>
          <a:solidFill>
            <a:srgbClr val="344960"/>
          </a:solidFill>
        </p:spPr>
        <p:txBody>
          <a:bodyPr wrap="square" lIns="91440" tIns="45720" rIns="91440" bIns="45720" rtlCol="0" anchor="t">
            <a:spAutoFit/>
          </a:bodyPr>
          <a:lstStyle/>
          <a:p>
            <a:pPr algn="ctr"/>
            <a:r>
              <a:rPr lang="en-US" sz="6600" b="1" dirty="0">
                <a:solidFill>
                  <a:schemeClr val="bg1"/>
                </a:solidFill>
                <a:latin typeface="Montserrat" pitchFamily="2" charset="0"/>
                <a:cs typeface="Helvetica"/>
              </a:rPr>
              <a:t>Social Videos</a:t>
            </a:r>
            <a:endParaRPr lang="en-US" sz="6600" b="1" dirty="0">
              <a:solidFill>
                <a:schemeClr val="bg1"/>
              </a:solidFill>
              <a:latin typeface="Montserrat" pitchFamily="2" charset="0"/>
              <a:cs typeface="Helvetica" panose="020B0604020202020204" pitchFamily="34" charset="0"/>
            </a:endParaRPr>
          </a:p>
        </p:txBody>
      </p:sp>
      <p:grpSp>
        <p:nvGrpSpPr>
          <p:cNvPr id="11" name="Group 10">
            <a:extLst>
              <a:ext uri="{FF2B5EF4-FFF2-40B4-BE49-F238E27FC236}">
                <a16:creationId xmlns:a16="http://schemas.microsoft.com/office/drawing/2014/main" id="{3C170BC3-7427-BA06-8FE1-A4D355995D93}"/>
              </a:ext>
            </a:extLst>
          </p:cNvPr>
          <p:cNvGrpSpPr/>
          <p:nvPr/>
        </p:nvGrpSpPr>
        <p:grpSpPr>
          <a:xfrm>
            <a:off x="2759623" y="610353"/>
            <a:ext cx="6672753" cy="2108793"/>
            <a:chOff x="2554091" y="733549"/>
            <a:chExt cx="7160078" cy="2170816"/>
          </a:xfrm>
        </p:grpSpPr>
        <p:pic>
          <p:nvPicPr>
            <p:cNvPr id="8" name="Picture 7">
              <a:extLst>
                <a:ext uri="{FF2B5EF4-FFF2-40B4-BE49-F238E27FC236}">
                  <a16:creationId xmlns:a16="http://schemas.microsoft.com/office/drawing/2014/main" id="{6315E4E8-E3B8-6216-EF3A-AFDEF8EAB15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
            <a:stretch/>
          </p:blipFill>
          <p:spPr>
            <a:xfrm>
              <a:off x="2554091" y="733832"/>
              <a:ext cx="4200505" cy="2169411"/>
            </a:xfrm>
            <a:prstGeom prst="rect">
              <a:avLst/>
            </a:prstGeom>
          </p:spPr>
        </p:pic>
        <p:pic>
          <p:nvPicPr>
            <p:cNvPr id="10" name="Picture 9" descr="A black background with orange text&#10;&#10;Description automatically generated">
              <a:extLst>
                <a:ext uri="{FF2B5EF4-FFF2-40B4-BE49-F238E27FC236}">
                  <a16:creationId xmlns:a16="http://schemas.microsoft.com/office/drawing/2014/main" id="{517A997D-5259-FBA2-56CD-1133A42AA879}"/>
                </a:ext>
              </a:extLst>
            </p:cNvPr>
            <p:cNvPicPr>
              <a:picLocks noChangeAspect="1"/>
            </p:cNvPicPr>
            <p:nvPr/>
          </p:nvPicPr>
          <p:blipFill rotWithShape="1">
            <a:blip r:embed="rId4"/>
            <a:srcRect l="-1063" r="10560"/>
            <a:stretch/>
          </p:blipFill>
          <p:spPr>
            <a:xfrm>
              <a:off x="6188312" y="733549"/>
              <a:ext cx="3525857" cy="2170816"/>
            </a:xfrm>
            <a:prstGeom prst="rect">
              <a:avLst/>
            </a:prstGeom>
          </p:spPr>
        </p:pic>
      </p:grpSp>
      <p:sp>
        <p:nvSpPr>
          <p:cNvPr id="2" name="TextBox 1">
            <a:extLst>
              <a:ext uri="{FF2B5EF4-FFF2-40B4-BE49-F238E27FC236}">
                <a16:creationId xmlns:a16="http://schemas.microsoft.com/office/drawing/2014/main" id="{F96BB42A-DA0F-20F6-A8F6-03A25BB7FA82}"/>
              </a:ext>
            </a:extLst>
          </p:cNvPr>
          <p:cNvSpPr txBox="1"/>
          <p:nvPr/>
        </p:nvSpPr>
        <p:spPr>
          <a:xfrm>
            <a:off x="2916936" y="4536996"/>
            <a:ext cx="6446520" cy="830997"/>
          </a:xfrm>
          <a:prstGeom prst="rect">
            <a:avLst/>
          </a:prstGeom>
          <a:noFill/>
        </p:spPr>
        <p:txBody>
          <a:bodyPr wrap="square" rtlCol="0">
            <a:spAutoFit/>
          </a:bodyPr>
          <a:lstStyle/>
          <a:p>
            <a:pPr algn="ctr"/>
            <a:r>
              <a:rPr lang="en-US" sz="2400" dirty="0">
                <a:solidFill>
                  <a:schemeClr val="bg1"/>
                </a:solidFill>
                <a:latin typeface="Montserrat" pitchFamily="2" charset="0"/>
              </a:rPr>
              <a:t>Best for use on Meta platforms (Instagram &amp; Facebook)</a:t>
            </a:r>
          </a:p>
        </p:txBody>
      </p:sp>
    </p:spTree>
    <p:extLst>
      <p:ext uri="{BB962C8B-B14F-4D97-AF65-F5344CB8AC3E}">
        <p14:creationId xmlns:p14="http://schemas.microsoft.com/office/powerpoint/2010/main" val="2040492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38DF7-D8F1-6C80-DACC-5B43B5222F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C7C0E7-7C85-A93A-20AD-5A6A611A3CFA}"/>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53A82AA3-2DA0-5EC3-7FB4-FC3CF2CB10B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CAC53F08-C95E-5BAC-8DE6-25E78C6BF09C}"/>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Social Videos (Meta) with Caption Options</a:t>
            </a:r>
          </a:p>
        </p:txBody>
      </p:sp>
      <p:pic>
        <p:nvPicPr>
          <p:cNvPr id="10" name="Picture 9">
            <a:extLst>
              <a:ext uri="{FF2B5EF4-FFF2-40B4-BE49-F238E27FC236}">
                <a16:creationId xmlns:a16="http://schemas.microsoft.com/office/drawing/2014/main" id="{033DEB38-A887-3FE5-31B2-A8346B6E9835}"/>
              </a:ext>
            </a:extLst>
          </p:cNvPr>
          <p:cNvPicPr>
            <a:picLocks noChangeAspect="1"/>
          </p:cNvPicPr>
          <p:nvPr/>
        </p:nvPicPr>
        <p:blipFill>
          <a:blip r:embed="rId4"/>
          <a:stretch>
            <a:fillRect/>
          </a:stretch>
        </p:blipFill>
        <p:spPr>
          <a:xfrm>
            <a:off x="186390" y="975564"/>
            <a:ext cx="2978303" cy="2971953"/>
          </a:xfrm>
          <a:prstGeom prst="rect">
            <a:avLst/>
          </a:prstGeom>
        </p:spPr>
      </p:pic>
      <p:sp>
        <p:nvSpPr>
          <p:cNvPr id="12" name="TextBox 11">
            <a:extLst>
              <a:ext uri="{FF2B5EF4-FFF2-40B4-BE49-F238E27FC236}">
                <a16:creationId xmlns:a16="http://schemas.microsoft.com/office/drawing/2014/main" id="{1C4CCCD9-8CCE-3C24-D083-2E1BFFF12CBA}"/>
              </a:ext>
            </a:extLst>
          </p:cNvPr>
          <p:cNvSpPr txBox="1"/>
          <p:nvPr/>
        </p:nvSpPr>
        <p:spPr>
          <a:xfrm>
            <a:off x="3291840" y="1036859"/>
            <a:ext cx="6454652" cy="646331"/>
          </a:xfrm>
          <a:prstGeom prst="rect">
            <a:avLst/>
          </a:prstGeom>
          <a:noFill/>
        </p:spPr>
        <p:txBody>
          <a:bodyPr wrap="none" rtlCol="0">
            <a:spAutoFit/>
          </a:bodyPr>
          <a:lstStyle/>
          <a:p>
            <a:r>
              <a:rPr lang="en-US" b="1" dirty="0"/>
              <a:t>Video Asset: </a:t>
            </a:r>
            <a:r>
              <a:rPr lang="en-US" dirty="0"/>
              <a:t>How to Fix Dinner, 1x1 with captions (</a:t>
            </a:r>
            <a:r>
              <a:rPr lang="en-US" dirty="0">
                <a:hlinkClick r:id="rId5"/>
              </a:rPr>
              <a:t>download here</a:t>
            </a:r>
            <a:r>
              <a:rPr lang="en-US" dirty="0"/>
              <a:t>)</a:t>
            </a:r>
          </a:p>
          <a:p>
            <a:r>
              <a:rPr lang="en-US" b="1" dirty="0"/>
              <a:t>Destination URL: </a:t>
            </a:r>
            <a:r>
              <a:rPr lang="en-US" dirty="0">
                <a:hlinkClick r:id="rId6"/>
              </a:rPr>
              <a:t>https://meanttobebroken.org/</a:t>
            </a:r>
            <a:r>
              <a:rPr lang="en-US" dirty="0"/>
              <a:t> </a:t>
            </a:r>
          </a:p>
        </p:txBody>
      </p:sp>
      <p:sp>
        <p:nvSpPr>
          <p:cNvPr id="13" name="TextBox 12">
            <a:extLst>
              <a:ext uri="{FF2B5EF4-FFF2-40B4-BE49-F238E27FC236}">
                <a16:creationId xmlns:a16="http://schemas.microsoft.com/office/drawing/2014/main" id="{5D418A35-79DB-1EC3-E671-7C936A973E64}"/>
              </a:ext>
            </a:extLst>
          </p:cNvPr>
          <p:cNvSpPr txBox="1"/>
          <p:nvPr/>
        </p:nvSpPr>
        <p:spPr>
          <a:xfrm>
            <a:off x="3384915" y="1647920"/>
            <a:ext cx="7340997" cy="5724644"/>
          </a:xfrm>
          <a:prstGeom prst="rect">
            <a:avLst/>
          </a:prstGeom>
          <a:noFill/>
        </p:spPr>
        <p:txBody>
          <a:bodyPr wrap="square" rtlCol="0">
            <a:spAutoFit/>
          </a:bodyPr>
          <a:lstStyle/>
          <a:p>
            <a:pPr algn="l" rtl="0" fontAlgn="base"/>
            <a:r>
              <a:rPr lang="en-US" sz="1600" b="1" dirty="0">
                <a:solidFill>
                  <a:srgbClr val="000000"/>
                </a:solidFill>
                <a:effectLst/>
                <a:highlight>
                  <a:srgbClr val="FFFFFF"/>
                </a:highlight>
                <a:ea typeface="Verdana" panose="020B0604030504040204" pitchFamily="34" charset="0"/>
                <a:cs typeface="Verdana" panose="020B0604030504040204" pitchFamily="34" charset="0"/>
              </a:rPr>
              <a:t>Caption 1 (Campaign): </a:t>
            </a:r>
            <a:r>
              <a:rPr lang="en-US" sz="1600" dirty="0">
                <a:highlight>
                  <a:srgbClr val="FFFFFF"/>
                </a:highlight>
                <a:ea typeface="Verdana" panose="020B0604030504040204" pitchFamily="34" charset="0"/>
                <a:cs typeface="Verdana" panose="020B0604030504040204" pitchFamily="34" charset="0"/>
              </a:rPr>
              <a:t>Eggs make experimenting in the kitchen easy. Get the best tips, inspo and recipes to fix dinner.</a:t>
            </a:r>
          </a:p>
          <a:p>
            <a:r>
              <a:rPr lang="en-US" sz="1600" b="1" dirty="0">
                <a:ea typeface="Verdana" panose="020B0604030504040204" pitchFamily="34" charset="0"/>
                <a:cs typeface="Verdana" panose="020B0604030504040204" pitchFamily="34" charset="0"/>
              </a:rPr>
              <a:t>Headline (23/27): </a:t>
            </a:r>
            <a:r>
              <a:rPr lang="en-US" sz="1600" dirty="0">
                <a:ea typeface="Verdana" panose="020B0604030504040204" pitchFamily="34" charset="0"/>
                <a:cs typeface="Verdana" panose="020B0604030504040204" pitchFamily="34" charset="0"/>
              </a:rPr>
              <a:t>Fix dinner. Break eggs.</a:t>
            </a:r>
          </a:p>
          <a:p>
            <a:r>
              <a:rPr lang="en-US" sz="1600" b="1" dirty="0">
                <a:ea typeface="Verdana" panose="020B0604030504040204" pitchFamily="34" charset="0"/>
                <a:cs typeface="Verdana" panose="020B0604030504040204" pitchFamily="34" charset="0"/>
              </a:rPr>
              <a:t>Description (27/27): </a:t>
            </a:r>
            <a:r>
              <a:rPr lang="en-US" sz="1600" dirty="0">
                <a:ea typeface="Verdana" panose="020B0604030504040204" pitchFamily="34" charset="0"/>
                <a:cs typeface="Verdana" panose="020B0604030504040204" pitchFamily="34" charset="0"/>
              </a:rPr>
              <a:t>Eggs are meant to be broken</a:t>
            </a:r>
            <a:endParaRPr lang="en-US" sz="1600" dirty="0">
              <a:highlight>
                <a:srgbClr val="FFFFFF"/>
              </a:highlight>
              <a:ea typeface="Verdana" panose="020B0604030504040204" pitchFamily="34" charset="0"/>
              <a:cs typeface="Verdana" panose="020B0604030504040204" pitchFamily="34" charset="0"/>
            </a:endParaRPr>
          </a:p>
          <a:p>
            <a:pPr fontAlgn="base"/>
            <a:endParaRPr lang="en-US" sz="1600" dirty="0">
              <a:solidFill>
                <a:srgbClr val="000000"/>
              </a:solidFill>
              <a:effectLst/>
              <a:highlight>
                <a:srgbClr val="FFFFFF"/>
              </a:highlight>
              <a:ea typeface="Verdana" panose="020B0604030504040204" pitchFamily="34" charset="0"/>
              <a:cs typeface="Verdana" panose="020B0604030504040204" pitchFamily="34" charset="0"/>
            </a:endParaRPr>
          </a:p>
          <a:p>
            <a:pPr fontAlgn="base"/>
            <a:r>
              <a:rPr lang="en-US" sz="1600" b="1" dirty="0">
                <a:solidFill>
                  <a:srgbClr val="000000"/>
                </a:solidFill>
                <a:highlight>
                  <a:srgbClr val="FFFFFF"/>
                </a:highlight>
                <a:ea typeface="Verdana" panose="020B0604030504040204" pitchFamily="34" charset="0"/>
                <a:cs typeface="Verdana" panose="020B0604030504040204" pitchFamily="34" charset="0"/>
              </a:rPr>
              <a:t>Caption 2 (Spot-specific): </a:t>
            </a:r>
            <a:r>
              <a:rPr lang="en-US" sz="1600" dirty="0">
                <a:highlight>
                  <a:srgbClr val="FFFFFF"/>
                </a:highlight>
                <a:ea typeface="Verdana" panose="020B0604030504040204" pitchFamily="34" charset="0"/>
                <a:cs typeface="Verdana" panose="020B0604030504040204" pitchFamily="34" charset="0"/>
              </a:rPr>
              <a:t>When dinner needs fixing</a:t>
            </a:r>
            <a:r>
              <a:rPr lang="en-US" sz="1600" dirty="0">
                <a:ea typeface="Verdana" panose="020B0604030504040204" pitchFamily="34" charset="0"/>
                <a:cs typeface="Verdana" panose="020B0604030504040204" pitchFamily="34" charset="0"/>
              </a:rPr>
              <a:t>, break out the eggs. Make a new dish that’s sure to satisfy, one crack at a time.</a:t>
            </a:r>
          </a:p>
          <a:p>
            <a:r>
              <a:rPr lang="en-US" sz="1600" b="1" dirty="0">
                <a:ea typeface="Verdana" panose="020B0604030504040204" pitchFamily="34" charset="0"/>
                <a:cs typeface="Verdana" panose="020B0604030504040204" pitchFamily="34" charset="0"/>
              </a:rPr>
              <a:t>Headline (21/27): </a:t>
            </a:r>
            <a:r>
              <a:rPr lang="en-US" sz="1600" dirty="0">
                <a:ea typeface="Verdana" panose="020B0604030504040204" pitchFamily="34" charset="0"/>
                <a:cs typeface="Verdana" panose="020B0604030504040204" pitchFamily="34" charset="0"/>
              </a:rPr>
              <a:t>Get inspo and recipes</a:t>
            </a:r>
          </a:p>
          <a:p>
            <a:r>
              <a:rPr lang="en-US" sz="1600" b="1" dirty="0">
                <a:ea typeface="Verdana" panose="020B0604030504040204" pitchFamily="34" charset="0"/>
                <a:cs typeface="Verdana" panose="020B0604030504040204" pitchFamily="34" charset="0"/>
              </a:rPr>
              <a:t>Description (27/27): </a:t>
            </a:r>
            <a:r>
              <a:rPr lang="en-US" sz="1600" dirty="0">
                <a:ea typeface="Verdana" panose="020B0604030504040204" pitchFamily="34" charset="0"/>
                <a:cs typeface="Verdana" panose="020B0604030504040204" pitchFamily="34" charset="0"/>
              </a:rPr>
              <a:t>Try a yummy Ramen Carbonara</a:t>
            </a:r>
          </a:p>
          <a:p>
            <a:pPr fontAlgn="base"/>
            <a:endParaRPr lang="en-US" sz="1600" dirty="0">
              <a:solidFill>
                <a:srgbClr val="000000"/>
              </a:solidFill>
              <a:ea typeface="Verdana" panose="020B0604030504040204" pitchFamily="34" charset="0"/>
              <a:cs typeface="Verdana" panose="020B0604030504040204" pitchFamily="34" charset="0"/>
            </a:endParaRPr>
          </a:p>
          <a:p>
            <a:pPr fontAlgn="base"/>
            <a:r>
              <a:rPr lang="en-US" sz="1600" b="1" dirty="0">
                <a:solidFill>
                  <a:srgbClr val="000000"/>
                </a:solidFill>
                <a:ea typeface="Verdana" panose="020B0604030504040204" pitchFamily="34" charset="0"/>
                <a:cs typeface="Verdana" panose="020B0604030504040204" pitchFamily="34" charset="0"/>
              </a:rPr>
              <a:t>Caption 3 (Inspiration): </a:t>
            </a:r>
            <a:r>
              <a:rPr lang="en-US" sz="1600" dirty="0">
                <a:ea typeface="Verdana" panose="020B0604030504040204" pitchFamily="34" charset="0"/>
                <a:cs typeface="Verdana" panose="020B0604030504040204" pitchFamily="34" charset="0"/>
              </a:rPr>
              <a:t>Eggs and a little inspo are all you need to fix dinner. Get cracking to get started.</a:t>
            </a:r>
          </a:p>
          <a:p>
            <a:r>
              <a:rPr lang="en-US" sz="1600" b="1" dirty="0">
                <a:ea typeface="Verdana" panose="020B0604030504040204" pitchFamily="34" charset="0"/>
                <a:cs typeface="Verdana" panose="020B0604030504040204" pitchFamily="34" charset="0"/>
              </a:rPr>
              <a:t>Headline (27/27): </a:t>
            </a:r>
            <a:r>
              <a:rPr lang="en-US" sz="1600" dirty="0">
                <a:ea typeface="Verdana" panose="020B0604030504040204" pitchFamily="34" charset="0"/>
                <a:cs typeface="Verdana" panose="020B0604030504040204" pitchFamily="34" charset="0"/>
              </a:rPr>
              <a:t>Try a yummy Ramen Carbonara</a:t>
            </a:r>
          </a:p>
          <a:p>
            <a:r>
              <a:rPr lang="en-US" sz="1600" b="1" dirty="0">
                <a:ea typeface="Verdana" panose="020B0604030504040204" pitchFamily="34" charset="0"/>
                <a:cs typeface="Verdana" panose="020B0604030504040204" pitchFamily="34" charset="0"/>
              </a:rPr>
              <a:t>Description (27/27): </a:t>
            </a:r>
            <a:r>
              <a:rPr lang="en-US" sz="1600" dirty="0">
                <a:ea typeface="Verdana" panose="020B0604030504040204" pitchFamily="34" charset="0"/>
                <a:cs typeface="Verdana" panose="020B0604030504040204" pitchFamily="34" charset="0"/>
              </a:rPr>
              <a:t>Eggs are meant to be broken</a:t>
            </a:r>
          </a:p>
          <a:p>
            <a:pPr fontAlgn="base"/>
            <a:endParaRPr lang="en-US" sz="1600" dirty="0">
              <a:solidFill>
                <a:srgbClr val="000000"/>
              </a:solidFill>
              <a:ea typeface="Verdana" panose="020B0604030504040204" pitchFamily="34" charset="0"/>
              <a:cs typeface="Verdana" panose="020B0604030504040204" pitchFamily="34" charset="0"/>
            </a:endParaRPr>
          </a:p>
          <a:p>
            <a:pPr fontAlgn="base"/>
            <a:r>
              <a:rPr lang="en-US" sz="1600" b="1" dirty="0">
                <a:solidFill>
                  <a:srgbClr val="000000"/>
                </a:solidFill>
                <a:ea typeface="Verdana" panose="020B0604030504040204" pitchFamily="34" charset="0"/>
                <a:cs typeface="Verdana" panose="020B0604030504040204" pitchFamily="34" charset="0"/>
              </a:rPr>
              <a:t>Caption 4 (Recipe Specific): </a:t>
            </a:r>
            <a:r>
              <a:rPr lang="en-US" sz="1600" dirty="0">
                <a:ea typeface="Verdana" panose="020B0604030504040204" pitchFamily="34" charset="0"/>
                <a:cs typeface="Verdana" panose="020B0604030504040204" pitchFamily="34" charset="0"/>
              </a:rPr>
              <a:t>Fix dinner your way. Use whatever’s on hand and make it into so much more, like this Ramen Carbonara.</a:t>
            </a:r>
          </a:p>
          <a:p>
            <a:r>
              <a:rPr lang="en-US" sz="1600" b="1" dirty="0">
                <a:ea typeface="Verdana" panose="020B0604030504040204" pitchFamily="34" charset="0"/>
                <a:cs typeface="Verdana" panose="020B0604030504040204" pitchFamily="34" charset="0"/>
              </a:rPr>
              <a:t>Headline (27/27): </a:t>
            </a:r>
            <a:r>
              <a:rPr lang="en-US" sz="1600" dirty="0">
                <a:ea typeface="Verdana" panose="020B0604030504040204" pitchFamily="34" charset="0"/>
                <a:cs typeface="Verdana" panose="020B0604030504040204" pitchFamily="34" charset="0"/>
              </a:rPr>
              <a:t>Eggs are meant to be broken</a:t>
            </a:r>
          </a:p>
          <a:p>
            <a:r>
              <a:rPr lang="en-US" sz="1600" b="1" dirty="0">
                <a:ea typeface="Verdana" panose="020B0604030504040204" pitchFamily="34" charset="0"/>
                <a:cs typeface="Verdana" panose="020B0604030504040204" pitchFamily="34" charset="0"/>
              </a:rPr>
              <a:t>Description (21/27): </a:t>
            </a:r>
            <a:r>
              <a:rPr lang="en-US" sz="1600" dirty="0">
                <a:ea typeface="Verdana" panose="020B0604030504040204" pitchFamily="34" charset="0"/>
                <a:cs typeface="Verdana" panose="020B0604030504040204" pitchFamily="34" charset="0"/>
              </a:rPr>
              <a:t>Get inspo and recipes</a:t>
            </a:r>
          </a:p>
          <a:p>
            <a:endParaRPr lang="en-US" sz="1600" dirty="0">
              <a:ea typeface="Verdana" panose="020B0604030504040204" pitchFamily="34" charset="0"/>
              <a:cs typeface="Verdana" panose="020B0604030504040204" pitchFamily="34" charset="0"/>
            </a:endParaRPr>
          </a:p>
          <a:p>
            <a:endParaRPr lang="en-US" sz="1600" dirty="0">
              <a:ea typeface="Verdana" panose="020B0604030504040204" pitchFamily="34" charset="0"/>
              <a:cs typeface="Verdana" panose="020B0604030504040204" pitchFamily="34" charset="0"/>
            </a:endParaRPr>
          </a:p>
          <a:p>
            <a:pPr fontAlgn="base"/>
            <a:endParaRPr lang="en-US" sz="1600" dirty="0">
              <a:solidFill>
                <a:srgbClr val="000000"/>
              </a:solidFill>
              <a:highlight>
                <a:srgbClr val="FFFFFF"/>
              </a:highlight>
              <a:ea typeface="Verdana" panose="020B0604030504040204" pitchFamily="34" charset="0"/>
              <a:cs typeface="Verdana" panose="020B0604030504040204" pitchFamily="34" charset="0"/>
            </a:endParaRPr>
          </a:p>
          <a:p>
            <a:pPr fontAlgn="base"/>
            <a:endParaRPr lang="en-US" sz="1400" dirty="0">
              <a:solidFill>
                <a:srgbClr val="000000"/>
              </a:solidFill>
              <a:effectLst/>
              <a:highlight>
                <a:srgbClr val="FFFFFF"/>
              </a:highlight>
              <a:ea typeface="Verdana" panose="020B0604030504040204" pitchFamily="34" charset="0"/>
              <a:cs typeface="Verdana" panose="020B0604030504040204" pitchFamily="34" charset="0"/>
            </a:endParaRPr>
          </a:p>
        </p:txBody>
      </p:sp>
      <p:sp>
        <p:nvSpPr>
          <p:cNvPr id="16" name="TextBox 15">
            <a:extLst>
              <a:ext uri="{FF2B5EF4-FFF2-40B4-BE49-F238E27FC236}">
                <a16:creationId xmlns:a16="http://schemas.microsoft.com/office/drawing/2014/main" id="{E564305C-5227-C3E6-4844-1EB3741E6AFB}"/>
              </a:ext>
            </a:extLst>
          </p:cNvPr>
          <p:cNvSpPr txBox="1"/>
          <p:nvPr/>
        </p:nvSpPr>
        <p:spPr>
          <a:xfrm>
            <a:off x="186390" y="4127951"/>
            <a:ext cx="2670917" cy="769441"/>
          </a:xfrm>
          <a:prstGeom prst="rect">
            <a:avLst/>
          </a:prstGeom>
          <a:noFill/>
        </p:spPr>
        <p:txBody>
          <a:bodyPr wrap="square" rtlCol="0">
            <a:spAutoFit/>
          </a:bodyPr>
          <a:lstStyle/>
          <a:p>
            <a:r>
              <a:rPr lang="en-US" sz="1100" b="1" dirty="0"/>
              <a:t>*Note</a:t>
            </a:r>
            <a:r>
              <a:rPr lang="en-US" sz="1100" dirty="0"/>
              <a:t>: For posting organically on Meta channels, you will only need the caption and the destination URL. The headline &amp; description were written for paid boosting. </a:t>
            </a:r>
          </a:p>
        </p:txBody>
      </p:sp>
    </p:spTree>
    <p:extLst>
      <p:ext uri="{BB962C8B-B14F-4D97-AF65-F5344CB8AC3E}">
        <p14:creationId xmlns:p14="http://schemas.microsoft.com/office/powerpoint/2010/main" val="865576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D3221-E5F0-3B6F-801D-9BC9586BC2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5B421B-AA55-06A2-99DA-53082BFFC589}"/>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9627A6C8-1448-173F-E377-A0348897CC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F516B6E1-7E83-E30C-907F-F3C95FCDE409}"/>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Social Videos (Meta) with Caption Options</a:t>
            </a:r>
          </a:p>
        </p:txBody>
      </p:sp>
      <p:sp>
        <p:nvSpPr>
          <p:cNvPr id="12" name="TextBox 11">
            <a:extLst>
              <a:ext uri="{FF2B5EF4-FFF2-40B4-BE49-F238E27FC236}">
                <a16:creationId xmlns:a16="http://schemas.microsoft.com/office/drawing/2014/main" id="{EC25BAF8-76E3-A3F1-DFCE-46CDF5458619}"/>
              </a:ext>
            </a:extLst>
          </p:cNvPr>
          <p:cNvSpPr txBox="1"/>
          <p:nvPr/>
        </p:nvSpPr>
        <p:spPr>
          <a:xfrm>
            <a:off x="3291840" y="1036859"/>
            <a:ext cx="7513595" cy="584775"/>
          </a:xfrm>
          <a:prstGeom prst="rect">
            <a:avLst/>
          </a:prstGeom>
          <a:noFill/>
        </p:spPr>
        <p:txBody>
          <a:bodyPr wrap="none" rtlCol="0">
            <a:spAutoFit/>
          </a:bodyPr>
          <a:lstStyle/>
          <a:p>
            <a:r>
              <a:rPr lang="en-US" sz="1600" b="1" dirty="0">
                <a:latin typeface="Montserrat" pitchFamily="2" charset="0"/>
              </a:rPr>
              <a:t>Video Asset: </a:t>
            </a:r>
            <a:r>
              <a:rPr lang="en-US" sz="1600" dirty="0">
                <a:latin typeface="Montserrat" pitchFamily="2" charset="0"/>
              </a:rPr>
              <a:t>How to Make Mornings, 1x1 with captions (</a:t>
            </a:r>
            <a:r>
              <a:rPr lang="en-US" sz="1600" dirty="0">
                <a:latin typeface="Montserrat" pitchFamily="2" charset="0"/>
                <a:hlinkClick r:id="rId4"/>
              </a:rPr>
              <a:t>download here</a:t>
            </a:r>
            <a:r>
              <a:rPr lang="en-US" sz="1600" dirty="0">
                <a:latin typeface="Montserrat" pitchFamily="2" charset="0"/>
              </a:rPr>
              <a:t>)</a:t>
            </a:r>
          </a:p>
          <a:p>
            <a:r>
              <a:rPr lang="en-US" sz="1600" b="1" dirty="0">
                <a:latin typeface="Montserrat" pitchFamily="2" charset="0"/>
              </a:rPr>
              <a:t>Destination URL: </a:t>
            </a:r>
            <a:r>
              <a:rPr lang="en-US" sz="1600" dirty="0">
                <a:latin typeface="Montserrat" pitchFamily="2" charset="0"/>
                <a:hlinkClick r:id="rId5"/>
              </a:rPr>
              <a:t>https://meanttobebroken.org/</a:t>
            </a:r>
            <a:r>
              <a:rPr lang="en-US" sz="1600" dirty="0">
                <a:latin typeface="Montserrat" pitchFamily="2" charset="0"/>
              </a:rPr>
              <a:t> </a:t>
            </a:r>
          </a:p>
        </p:txBody>
      </p:sp>
      <p:sp>
        <p:nvSpPr>
          <p:cNvPr id="13" name="TextBox 12">
            <a:extLst>
              <a:ext uri="{FF2B5EF4-FFF2-40B4-BE49-F238E27FC236}">
                <a16:creationId xmlns:a16="http://schemas.microsoft.com/office/drawing/2014/main" id="{5D4472F2-2406-3506-E8AC-8F97391C2DDA}"/>
              </a:ext>
            </a:extLst>
          </p:cNvPr>
          <p:cNvSpPr txBox="1"/>
          <p:nvPr/>
        </p:nvSpPr>
        <p:spPr>
          <a:xfrm>
            <a:off x="3384915" y="1647920"/>
            <a:ext cx="7340997" cy="5724644"/>
          </a:xfrm>
          <a:prstGeom prst="rect">
            <a:avLst/>
          </a:prstGeom>
          <a:noFill/>
        </p:spPr>
        <p:txBody>
          <a:bodyPr wrap="square" rtlCol="0">
            <a:spAutoFit/>
          </a:bodyPr>
          <a:lstStyle/>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1 (Campaign):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Go on, experiment with a different kind of morning. Because eggs are meant to be broken.</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(27/27):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It’s giving endless options</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(21/27):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Get inspo and recipes</a:t>
            </a:r>
          </a:p>
          <a:p>
            <a:pPr algn="l" rtl="0" fontAlgn="base"/>
            <a:endPar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endParaRP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2 (Spot-specific):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Don’t let mornings break you — break eggs instead. These air fryer egg bites make mornings a win.</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(27/27):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Eggs are meant to be broken</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(21/27):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Get inspo and recipes</a:t>
            </a:r>
          </a:p>
          <a:p>
            <a:pPr algn="l" rtl="0" fontAlgn="base"/>
            <a:endPar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endParaRP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3 (Inspiration):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Busy mornings can get the best of us. The answer: break things up and get inspired with eggs. </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(21/27):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Get inspo and recipes</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(20/27):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Experiment with eggs</a:t>
            </a:r>
          </a:p>
          <a:p>
            <a:pPr algn="l" rtl="0" fontAlgn="base"/>
            <a:endPar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endParaRP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4 (Recipe Specific):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Use up leftover veggies in these tasty Air Fryer Egg Bites, great for busy, on-the-go mornings.</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(25/27):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Reclaim the day with eggs</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(27/27):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Eggs are meant to be broken</a:t>
            </a:r>
          </a:p>
          <a:p>
            <a:endParaRPr lang="en-US" sz="1600" dirty="0">
              <a:latin typeface="Montserrat" pitchFamily="2" charset="0"/>
              <a:ea typeface="Verdana" panose="020B0604030504040204" pitchFamily="34" charset="0"/>
              <a:cs typeface="Verdana" panose="020B0604030504040204" pitchFamily="34" charset="0"/>
            </a:endParaRPr>
          </a:p>
          <a:p>
            <a:endParaRPr lang="en-US" sz="1600" dirty="0">
              <a:ea typeface="Verdana" panose="020B0604030504040204" pitchFamily="34" charset="0"/>
              <a:cs typeface="Verdana" panose="020B0604030504040204" pitchFamily="34" charset="0"/>
            </a:endParaRPr>
          </a:p>
          <a:p>
            <a:pPr fontAlgn="base"/>
            <a:endParaRPr lang="en-US" sz="1600" dirty="0">
              <a:solidFill>
                <a:srgbClr val="000000"/>
              </a:solidFill>
              <a:highlight>
                <a:srgbClr val="FFFFFF"/>
              </a:highlight>
              <a:ea typeface="Verdana" panose="020B0604030504040204" pitchFamily="34" charset="0"/>
              <a:cs typeface="Verdana" panose="020B0604030504040204" pitchFamily="34" charset="0"/>
            </a:endParaRPr>
          </a:p>
          <a:p>
            <a:pPr fontAlgn="base"/>
            <a:endParaRPr lang="en-US" sz="1400" dirty="0">
              <a:solidFill>
                <a:srgbClr val="000000"/>
              </a:solidFill>
              <a:effectLst/>
              <a:highlight>
                <a:srgbClr val="FFFFFF"/>
              </a:highlight>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15EFC4C9-CA03-72FD-9D0B-5F9BC9CD2E97}"/>
              </a:ext>
            </a:extLst>
          </p:cNvPr>
          <p:cNvPicPr>
            <a:picLocks noChangeAspect="1"/>
          </p:cNvPicPr>
          <p:nvPr/>
        </p:nvPicPr>
        <p:blipFill>
          <a:blip r:embed="rId6"/>
          <a:stretch>
            <a:fillRect/>
          </a:stretch>
        </p:blipFill>
        <p:spPr>
          <a:xfrm>
            <a:off x="186390" y="1036859"/>
            <a:ext cx="2959252" cy="2978303"/>
          </a:xfrm>
          <a:prstGeom prst="rect">
            <a:avLst/>
          </a:prstGeom>
        </p:spPr>
      </p:pic>
      <p:sp>
        <p:nvSpPr>
          <p:cNvPr id="6" name="TextBox 5">
            <a:extLst>
              <a:ext uri="{FF2B5EF4-FFF2-40B4-BE49-F238E27FC236}">
                <a16:creationId xmlns:a16="http://schemas.microsoft.com/office/drawing/2014/main" id="{80E1E3BB-AAD0-25BC-B4F1-E90851450614}"/>
              </a:ext>
            </a:extLst>
          </p:cNvPr>
          <p:cNvSpPr txBox="1"/>
          <p:nvPr/>
        </p:nvSpPr>
        <p:spPr>
          <a:xfrm>
            <a:off x="186390" y="4127951"/>
            <a:ext cx="2670917" cy="1569660"/>
          </a:xfrm>
          <a:prstGeom prst="rect">
            <a:avLst/>
          </a:prstGeom>
          <a:solidFill>
            <a:srgbClr val="FFFF00"/>
          </a:solidFill>
        </p:spPr>
        <p:txBody>
          <a:bodyPr wrap="square" rtlCol="0">
            <a:spAutoFit/>
          </a:bodyPr>
          <a:lstStyle/>
          <a:p>
            <a:r>
              <a:rPr lang="en-US" sz="1600" b="1" dirty="0"/>
              <a:t>Note</a:t>
            </a:r>
            <a:r>
              <a:rPr lang="en-US" sz="1600" dirty="0"/>
              <a:t>: For posting organically on Meta channels, you will only need the caption and the destination URL. The headline &amp; description were written for paid social media ads. </a:t>
            </a:r>
          </a:p>
        </p:txBody>
      </p:sp>
    </p:spTree>
    <p:extLst>
      <p:ext uri="{BB962C8B-B14F-4D97-AF65-F5344CB8AC3E}">
        <p14:creationId xmlns:p14="http://schemas.microsoft.com/office/powerpoint/2010/main" val="141503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B7CC-E4B8-F1A5-7CF4-DE05B3F261A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29415B-76F5-1624-FB61-F9CF61746170}"/>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90A98184-9F73-0721-E76F-11B17516DF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4DCB1B9E-CBA8-23E2-3CA8-3F8EFED4E907}"/>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Social Videos (Meta) with Caption Options</a:t>
            </a:r>
          </a:p>
        </p:txBody>
      </p:sp>
      <p:sp>
        <p:nvSpPr>
          <p:cNvPr id="12" name="TextBox 11">
            <a:extLst>
              <a:ext uri="{FF2B5EF4-FFF2-40B4-BE49-F238E27FC236}">
                <a16:creationId xmlns:a16="http://schemas.microsoft.com/office/drawing/2014/main" id="{BA1F3445-44A0-0391-FD45-6B4A2D9BB1CB}"/>
              </a:ext>
            </a:extLst>
          </p:cNvPr>
          <p:cNvSpPr txBox="1"/>
          <p:nvPr/>
        </p:nvSpPr>
        <p:spPr>
          <a:xfrm>
            <a:off x="3384915" y="1036859"/>
            <a:ext cx="7505581" cy="338554"/>
          </a:xfrm>
          <a:prstGeom prst="rect">
            <a:avLst/>
          </a:prstGeom>
          <a:noFill/>
        </p:spPr>
        <p:txBody>
          <a:bodyPr wrap="none" rtlCol="0">
            <a:spAutoFit/>
          </a:bodyPr>
          <a:lstStyle/>
          <a:p>
            <a:r>
              <a:rPr lang="en-US" sz="1600" b="1" dirty="0">
                <a:latin typeface="Montserrat" pitchFamily="2" charset="0"/>
              </a:rPr>
              <a:t>Video Asset: </a:t>
            </a:r>
            <a:r>
              <a:rPr lang="en-US" sz="1600" dirty="0">
                <a:latin typeface="Montserrat" pitchFamily="2" charset="0"/>
              </a:rPr>
              <a:t>How to Handle Hunger, 1x1 with captions (</a:t>
            </a:r>
            <a:r>
              <a:rPr lang="en-US" sz="1600" dirty="0">
                <a:latin typeface="Montserrat" pitchFamily="2" charset="0"/>
                <a:hlinkClick r:id="rId4"/>
              </a:rPr>
              <a:t>download here</a:t>
            </a:r>
            <a:r>
              <a:rPr lang="en-US" sz="1600" dirty="0">
                <a:latin typeface="Montserrat" pitchFamily="2" charset="0"/>
              </a:rPr>
              <a:t>)</a:t>
            </a:r>
          </a:p>
        </p:txBody>
      </p:sp>
      <p:sp>
        <p:nvSpPr>
          <p:cNvPr id="13" name="TextBox 12">
            <a:extLst>
              <a:ext uri="{FF2B5EF4-FFF2-40B4-BE49-F238E27FC236}">
                <a16:creationId xmlns:a16="http://schemas.microsoft.com/office/drawing/2014/main" id="{3A7F4F17-8CC4-7109-AD92-420F3649EA2B}"/>
              </a:ext>
            </a:extLst>
          </p:cNvPr>
          <p:cNvSpPr txBox="1"/>
          <p:nvPr/>
        </p:nvSpPr>
        <p:spPr>
          <a:xfrm>
            <a:off x="3384915" y="1647920"/>
            <a:ext cx="8342797" cy="5970865"/>
          </a:xfrm>
          <a:prstGeom prst="rect">
            <a:avLst/>
          </a:prstGeom>
          <a:noFill/>
        </p:spPr>
        <p:txBody>
          <a:bodyPr wrap="square" rtlCol="0">
            <a:spAutoFit/>
          </a:bodyPr>
          <a:lstStyle/>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1 (Campaign):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When you crack an egg, you open up endless inspiration and versatility. Try something new and see how good it can get. </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(20/27):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How to handle hunger</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(26/27):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Egg-based flatbread recipe</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 </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2 (Spot-specific):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When hunger strikes, strike back. Eat what you want, when you want with this infinitely flexible egg-based flatbread. </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(20/27):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How to handle hunger</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(27/27):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Get cracking with egg inspo</a:t>
            </a:r>
          </a:p>
          <a:p>
            <a:pPr algn="l" rtl="0" fontAlgn="base"/>
            <a:endPar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endParaRP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3 (Inspiration):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Anytime you’re hungry is the perfect time to reach for eggs. Get recipes and inspo that hit different. </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(23/27):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Hungry? Break some eggs</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(26/27):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Egg-based flatbread recipe</a:t>
            </a:r>
          </a:p>
          <a:p>
            <a:pPr algn="l" rtl="0" fontAlgn="base"/>
            <a:endPar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endParaRP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Caption 4 (Recipe Specific):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Swap out tortillas with an Egg Flatbread Wrap. This protein-powered flatbread is a great canvas for endless combinations. </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Headline (23/27):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Fix hunger. Break eggs.</a:t>
            </a:r>
          </a:p>
          <a:p>
            <a:pPr algn="l" rtl="0" fontAlgn="base"/>
            <a:r>
              <a:rPr lang="en-US" sz="1600" b="1"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Description (21/27): </a:t>
            </a:r>
            <a:r>
              <a:rPr lang="en-US" sz="1600" dirty="0">
                <a:solidFill>
                  <a:srgbClr val="000000"/>
                </a:solidFill>
                <a:effectLst/>
                <a:highlight>
                  <a:srgbClr val="FFFFFF"/>
                </a:highlight>
                <a:latin typeface="Montserrat" pitchFamily="2" charset="0"/>
                <a:ea typeface="Verdana" panose="020B0604030504040204" pitchFamily="34" charset="0"/>
                <a:cs typeface="Verdana" panose="020B0604030504040204" pitchFamily="34" charset="0"/>
              </a:rPr>
              <a:t>Get inspo and recipes</a:t>
            </a:r>
          </a:p>
          <a:p>
            <a:pPr algn="l" rtl="0" fontAlgn="base"/>
            <a:endParaRPr lang="en-US" sz="1600" b="1" dirty="0">
              <a:solidFill>
                <a:srgbClr val="000000"/>
              </a:solidFill>
              <a:effectLst/>
              <a:highlight>
                <a:srgbClr val="FFFFFF"/>
              </a:highlight>
              <a:ea typeface="Verdana" panose="020B0604030504040204" pitchFamily="34" charset="0"/>
              <a:cs typeface="Verdana" panose="020B0604030504040204" pitchFamily="34" charset="0"/>
            </a:endParaRPr>
          </a:p>
          <a:p>
            <a:endParaRPr lang="en-US" sz="1600" dirty="0">
              <a:ea typeface="Verdana" panose="020B0604030504040204" pitchFamily="34" charset="0"/>
              <a:cs typeface="Verdana" panose="020B0604030504040204" pitchFamily="34" charset="0"/>
            </a:endParaRPr>
          </a:p>
          <a:p>
            <a:endParaRPr lang="en-US" sz="1600" dirty="0">
              <a:ea typeface="Verdana" panose="020B0604030504040204" pitchFamily="34" charset="0"/>
              <a:cs typeface="Verdana" panose="020B0604030504040204" pitchFamily="34" charset="0"/>
            </a:endParaRPr>
          </a:p>
          <a:p>
            <a:pPr fontAlgn="base"/>
            <a:endParaRPr lang="en-US" sz="1600" dirty="0">
              <a:solidFill>
                <a:srgbClr val="000000"/>
              </a:solidFill>
              <a:highlight>
                <a:srgbClr val="FFFFFF"/>
              </a:highlight>
              <a:ea typeface="Verdana" panose="020B0604030504040204" pitchFamily="34" charset="0"/>
              <a:cs typeface="Verdana" panose="020B0604030504040204" pitchFamily="34" charset="0"/>
            </a:endParaRPr>
          </a:p>
          <a:p>
            <a:pPr fontAlgn="base"/>
            <a:endParaRPr lang="en-US" sz="1400" dirty="0">
              <a:solidFill>
                <a:srgbClr val="000000"/>
              </a:solidFill>
              <a:effectLst/>
              <a:highlight>
                <a:srgbClr val="FFFFFF"/>
              </a:highlight>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57012BAB-37BB-8B32-F84B-20D8481C9012}"/>
              </a:ext>
            </a:extLst>
          </p:cNvPr>
          <p:cNvPicPr>
            <a:picLocks noChangeAspect="1"/>
          </p:cNvPicPr>
          <p:nvPr/>
        </p:nvPicPr>
        <p:blipFill>
          <a:blip r:embed="rId5"/>
          <a:stretch>
            <a:fillRect/>
          </a:stretch>
        </p:blipFill>
        <p:spPr>
          <a:xfrm>
            <a:off x="111175" y="975564"/>
            <a:ext cx="2971953" cy="2940201"/>
          </a:xfrm>
          <a:prstGeom prst="rect">
            <a:avLst/>
          </a:prstGeom>
        </p:spPr>
      </p:pic>
      <p:sp>
        <p:nvSpPr>
          <p:cNvPr id="6" name="TextBox 5">
            <a:extLst>
              <a:ext uri="{FF2B5EF4-FFF2-40B4-BE49-F238E27FC236}">
                <a16:creationId xmlns:a16="http://schemas.microsoft.com/office/drawing/2014/main" id="{5A0B002F-D24A-14A9-2DDC-D0A72A7C93C1}"/>
              </a:ext>
            </a:extLst>
          </p:cNvPr>
          <p:cNvSpPr txBox="1"/>
          <p:nvPr/>
        </p:nvSpPr>
        <p:spPr>
          <a:xfrm>
            <a:off x="186390" y="4127950"/>
            <a:ext cx="2896738" cy="1569660"/>
          </a:xfrm>
          <a:prstGeom prst="rect">
            <a:avLst/>
          </a:prstGeom>
          <a:solidFill>
            <a:srgbClr val="FFFF00"/>
          </a:solidFill>
        </p:spPr>
        <p:txBody>
          <a:bodyPr wrap="square" rtlCol="0">
            <a:spAutoFit/>
          </a:bodyPr>
          <a:lstStyle/>
          <a:p>
            <a:r>
              <a:rPr lang="en-US" sz="1600" b="1" dirty="0"/>
              <a:t>Note</a:t>
            </a:r>
            <a:r>
              <a:rPr lang="en-US" sz="1600" dirty="0"/>
              <a:t>: For posting organically on Meta channels, you will only need the caption and the destination URL. The headline &amp; description were written for paid social media ads. </a:t>
            </a:r>
          </a:p>
        </p:txBody>
      </p:sp>
    </p:spTree>
    <p:extLst>
      <p:ext uri="{BB962C8B-B14F-4D97-AF65-F5344CB8AC3E}">
        <p14:creationId xmlns:p14="http://schemas.microsoft.com/office/powerpoint/2010/main" val="1898142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16558-DA53-E4CF-DC5C-9ACB69FE1E9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B280EF-8081-21C2-FA0B-E4C6BD49720C}"/>
              </a:ext>
            </a:extLst>
          </p:cNvPr>
          <p:cNvSpPr>
            <a:spLocks noGrp="1"/>
          </p:cNvSpPr>
          <p:nvPr>
            <p:ph type="sldNum" sz="quarter" idx="2"/>
          </p:nvPr>
        </p:nvSpPr>
        <p:spPr>
          <a:xfrm>
            <a:off x="11941192" y="13081000"/>
            <a:ext cx="488916"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17</a:t>
            </a:fld>
            <a:endParaRPr lang="en-US" dirty="0"/>
          </a:p>
        </p:txBody>
      </p:sp>
      <p:sp>
        <p:nvSpPr>
          <p:cNvPr id="5" name="TextBox 4">
            <a:extLst>
              <a:ext uri="{FF2B5EF4-FFF2-40B4-BE49-F238E27FC236}">
                <a16:creationId xmlns:a16="http://schemas.microsoft.com/office/drawing/2014/main" id="{51544D11-EC3C-D16A-36B4-D2C35FE29187}"/>
              </a:ext>
            </a:extLst>
          </p:cNvPr>
          <p:cNvSpPr txBox="1"/>
          <p:nvPr/>
        </p:nvSpPr>
        <p:spPr>
          <a:xfrm>
            <a:off x="0" y="-79653"/>
            <a:ext cx="12264711" cy="7017306"/>
          </a:xfrm>
          <a:prstGeom prst="rect">
            <a:avLst/>
          </a:prstGeom>
          <a:solidFill>
            <a:srgbClr val="344960"/>
          </a:solid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sp>
        <p:nvSpPr>
          <p:cNvPr id="9" name="TextBox 8">
            <a:extLst>
              <a:ext uri="{FF2B5EF4-FFF2-40B4-BE49-F238E27FC236}">
                <a16:creationId xmlns:a16="http://schemas.microsoft.com/office/drawing/2014/main" id="{426BDD92-B709-36E9-8542-A0D55E86D809}"/>
              </a:ext>
            </a:extLst>
          </p:cNvPr>
          <p:cNvSpPr txBox="1"/>
          <p:nvPr/>
        </p:nvSpPr>
        <p:spPr>
          <a:xfrm>
            <a:off x="0" y="3429000"/>
            <a:ext cx="12261112" cy="1107996"/>
          </a:xfrm>
          <a:prstGeom prst="rect">
            <a:avLst/>
          </a:prstGeom>
          <a:solidFill>
            <a:srgbClr val="344960"/>
          </a:solidFill>
        </p:spPr>
        <p:txBody>
          <a:bodyPr wrap="square" lIns="91440" tIns="45720" rIns="91440" bIns="45720" rtlCol="0" anchor="t">
            <a:spAutoFit/>
          </a:bodyPr>
          <a:lstStyle/>
          <a:p>
            <a:pPr algn="ctr"/>
            <a:r>
              <a:rPr lang="en-US" sz="6600" b="1" dirty="0">
                <a:solidFill>
                  <a:schemeClr val="bg1"/>
                </a:solidFill>
                <a:latin typeface="Montserrat" pitchFamily="2" charset="0"/>
                <a:cs typeface="Helvetica"/>
              </a:rPr>
              <a:t>Recipes &amp; Photos</a:t>
            </a:r>
            <a:endParaRPr lang="en-US" sz="6600" b="1" dirty="0">
              <a:solidFill>
                <a:schemeClr val="bg1"/>
              </a:solidFill>
              <a:latin typeface="Montserrat" pitchFamily="2" charset="0"/>
              <a:cs typeface="Helvetica" panose="020B0604020202020204" pitchFamily="34" charset="0"/>
            </a:endParaRPr>
          </a:p>
        </p:txBody>
      </p:sp>
      <p:grpSp>
        <p:nvGrpSpPr>
          <p:cNvPr id="11" name="Group 10">
            <a:extLst>
              <a:ext uri="{FF2B5EF4-FFF2-40B4-BE49-F238E27FC236}">
                <a16:creationId xmlns:a16="http://schemas.microsoft.com/office/drawing/2014/main" id="{31B1991F-B250-92E4-CCA2-7A53BF9E9D2F}"/>
              </a:ext>
            </a:extLst>
          </p:cNvPr>
          <p:cNvGrpSpPr/>
          <p:nvPr/>
        </p:nvGrpSpPr>
        <p:grpSpPr>
          <a:xfrm>
            <a:off x="2757882" y="582921"/>
            <a:ext cx="6672753" cy="2108793"/>
            <a:chOff x="2554091" y="733549"/>
            <a:chExt cx="7160078" cy="2170816"/>
          </a:xfrm>
        </p:grpSpPr>
        <p:pic>
          <p:nvPicPr>
            <p:cNvPr id="8" name="Picture 7">
              <a:extLst>
                <a:ext uri="{FF2B5EF4-FFF2-40B4-BE49-F238E27FC236}">
                  <a16:creationId xmlns:a16="http://schemas.microsoft.com/office/drawing/2014/main" id="{0B8D9B1A-6841-FD2D-9046-350478C1F8C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
            <a:stretch/>
          </p:blipFill>
          <p:spPr>
            <a:xfrm>
              <a:off x="2554091" y="733832"/>
              <a:ext cx="4200505" cy="2169411"/>
            </a:xfrm>
            <a:prstGeom prst="rect">
              <a:avLst/>
            </a:prstGeom>
          </p:spPr>
        </p:pic>
        <p:pic>
          <p:nvPicPr>
            <p:cNvPr id="10" name="Picture 9" descr="A black background with orange text&#10;&#10;Description automatically generated">
              <a:extLst>
                <a:ext uri="{FF2B5EF4-FFF2-40B4-BE49-F238E27FC236}">
                  <a16:creationId xmlns:a16="http://schemas.microsoft.com/office/drawing/2014/main" id="{52406AD0-13C6-19C1-5C31-AC27D29BECC5}"/>
                </a:ext>
              </a:extLst>
            </p:cNvPr>
            <p:cNvPicPr>
              <a:picLocks noChangeAspect="1"/>
            </p:cNvPicPr>
            <p:nvPr/>
          </p:nvPicPr>
          <p:blipFill rotWithShape="1">
            <a:blip r:embed="rId4"/>
            <a:srcRect l="-1063" r="10560"/>
            <a:stretch/>
          </p:blipFill>
          <p:spPr>
            <a:xfrm>
              <a:off x="6188312" y="733549"/>
              <a:ext cx="3525857" cy="2170816"/>
            </a:xfrm>
            <a:prstGeom prst="rect">
              <a:avLst/>
            </a:prstGeom>
          </p:spPr>
        </p:pic>
      </p:grpSp>
    </p:spTree>
    <p:extLst>
      <p:ext uri="{BB962C8B-B14F-4D97-AF65-F5344CB8AC3E}">
        <p14:creationId xmlns:p14="http://schemas.microsoft.com/office/powerpoint/2010/main" val="1156515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A4635-DA47-FBE4-5013-92FD44AB3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B2B343-2A46-C428-3B03-777B7894A222}"/>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E3393E68-2F37-A663-6BA7-2C36F4619FA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C8F19314-A75E-2067-1094-AE59992D765E}"/>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Hi-Res Photos &amp; Links to Recipe Instructions </a:t>
            </a:r>
          </a:p>
        </p:txBody>
      </p:sp>
      <p:sp>
        <p:nvSpPr>
          <p:cNvPr id="4" name="TextBox 3">
            <a:extLst>
              <a:ext uri="{FF2B5EF4-FFF2-40B4-BE49-F238E27FC236}">
                <a16:creationId xmlns:a16="http://schemas.microsoft.com/office/drawing/2014/main" id="{DB51539C-9BBF-42D9-EA19-424C1081DC85}"/>
              </a:ext>
            </a:extLst>
          </p:cNvPr>
          <p:cNvSpPr txBox="1"/>
          <p:nvPr/>
        </p:nvSpPr>
        <p:spPr>
          <a:xfrm>
            <a:off x="698454" y="3507725"/>
            <a:ext cx="6190488" cy="369332"/>
          </a:xfrm>
          <a:prstGeom prst="rect">
            <a:avLst/>
          </a:prstGeom>
          <a:noFill/>
        </p:spPr>
        <p:txBody>
          <a:bodyPr wrap="square">
            <a:spAutoFit/>
          </a:bodyPr>
          <a:lstStyle/>
          <a:p>
            <a:r>
              <a:rPr lang="en-US" dirty="0">
                <a:hlinkClick r:id="rId4"/>
              </a:rPr>
              <a:t>Egg Flatbread Wrap - American Egg Board</a:t>
            </a:r>
            <a:endParaRPr lang="en-US" dirty="0"/>
          </a:p>
        </p:txBody>
      </p:sp>
      <p:sp>
        <p:nvSpPr>
          <p:cNvPr id="12" name="TextBox 11">
            <a:extLst>
              <a:ext uri="{FF2B5EF4-FFF2-40B4-BE49-F238E27FC236}">
                <a16:creationId xmlns:a16="http://schemas.microsoft.com/office/drawing/2014/main" id="{E958230A-DD43-AB79-EF74-B72DF3F2138D}"/>
              </a:ext>
            </a:extLst>
          </p:cNvPr>
          <p:cNvSpPr txBox="1"/>
          <p:nvPr/>
        </p:nvSpPr>
        <p:spPr>
          <a:xfrm>
            <a:off x="7492158" y="3507725"/>
            <a:ext cx="6190488" cy="369332"/>
          </a:xfrm>
          <a:prstGeom prst="rect">
            <a:avLst/>
          </a:prstGeom>
          <a:noFill/>
        </p:spPr>
        <p:txBody>
          <a:bodyPr wrap="square">
            <a:spAutoFit/>
          </a:bodyPr>
          <a:lstStyle/>
          <a:p>
            <a:r>
              <a:rPr lang="en-US" dirty="0">
                <a:hlinkClick r:id="rId5"/>
              </a:rPr>
              <a:t>Air Fryer Egg Bites - American Egg Board</a:t>
            </a:r>
            <a:endParaRPr lang="en-US" dirty="0"/>
          </a:p>
        </p:txBody>
      </p:sp>
      <p:sp>
        <p:nvSpPr>
          <p:cNvPr id="16" name="TextBox 15">
            <a:extLst>
              <a:ext uri="{FF2B5EF4-FFF2-40B4-BE49-F238E27FC236}">
                <a16:creationId xmlns:a16="http://schemas.microsoft.com/office/drawing/2014/main" id="{1068FFAF-C058-C150-57D5-DF850BBA228F}"/>
              </a:ext>
            </a:extLst>
          </p:cNvPr>
          <p:cNvSpPr txBox="1"/>
          <p:nvPr/>
        </p:nvSpPr>
        <p:spPr>
          <a:xfrm>
            <a:off x="3851148" y="6469241"/>
            <a:ext cx="6236208" cy="369332"/>
          </a:xfrm>
          <a:prstGeom prst="rect">
            <a:avLst/>
          </a:prstGeom>
          <a:noFill/>
        </p:spPr>
        <p:txBody>
          <a:bodyPr wrap="square">
            <a:spAutoFit/>
          </a:bodyPr>
          <a:lstStyle/>
          <a:p>
            <a:r>
              <a:rPr lang="en-US" dirty="0">
                <a:hlinkClick r:id="rId6"/>
              </a:rPr>
              <a:t>Ramen Carbonara - American Egg Board</a:t>
            </a:r>
            <a:endParaRPr lang="en-US" dirty="0"/>
          </a:p>
        </p:txBody>
      </p:sp>
      <p:pic>
        <p:nvPicPr>
          <p:cNvPr id="6" name="Picture 5" descr="A plate with food on it&#10;&#10;AI-generated content may be incorrect.">
            <a:extLst>
              <a:ext uri="{FF2B5EF4-FFF2-40B4-BE49-F238E27FC236}">
                <a16:creationId xmlns:a16="http://schemas.microsoft.com/office/drawing/2014/main" id="{6DECBF21-AFBB-68F7-56CF-E26CF0ED4B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798" y="975564"/>
            <a:ext cx="3659124" cy="2439416"/>
          </a:xfrm>
          <a:prstGeom prst="rect">
            <a:avLst/>
          </a:prstGeom>
        </p:spPr>
      </p:pic>
      <p:pic>
        <p:nvPicPr>
          <p:cNvPr id="8" name="Picture 7" descr="A plate of food on a table&#10;&#10;AI-generated content may be incorrect.">
            <a:extLst>
              <a:ext uri="{FF2B5EF4-FFF2-40B4-BE49-F238E27FC236}">
                <a16:creationId xmlns:a16="http://schemas.microsoft.com/office/drawing/2014/main" id="{F311E352-6C3F-B67B-66E9-5B409BA242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09332" y="1085292"/>
            <a:ext cx="3494532" cy="2329688"/>
          </a:xfrm>
          <a:prstGeom prst="rect">
            <a:avLst/>
          </a:prstGeom>
        </p:spPr>
      </p:pic>
      <p:pic>
        <p:nvPicPr>
          <p:cNvPr id="10" name="Picture 9" descr="A bowl of noodles and green onions&#10;&#10;AI-generated content may be incorrect.">
            <a:extLst>
              <a:ext uri="{FF2B5EF4-FFF2-40B4-BE49-F238E27FC236}">
                <a16:creationId xmlns:a16="http://schemas.microsoft.com/office/drawing/2014/main" id="{CAC810DB-CA9E-C458-E9A8-F41F5F4393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85086" y="3965067"/>
            <a:ext cx="3624246" cy="2416164"/>
          </a:xfrm>
          <a:prstGeom prst="rect">
            <a:avLst/>
          </a:prstGeom>
        </p:spPr>
      </p:pic>
    </p:spTree>
    <p:extLst>
      <p:ext uri="{BB962C8B-B14F-4D97-AF65-F5344CB8AC3E}">
        <p14:creationId xmlns:p14="http://schemas.microsoft.com/office/powerpoint/2010/main" val="2414368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2E99-71F7-229B-DB68-A8FA35A314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2172F4-B6BD-4036-C53E-56874B428475}"/>
              </a:ext>
            </a:extLst>
          </p:cNvPr>
          <p:cNvSpPr>
            <a:spLocks noGrp="1"/>
          </p:cNvSpPr>
          <p:nvPr>
            <p:ph type="sldNum" sz="quarter" idx="2"/>
          </p:nvPr>
        </p:nvSpPr>
        <p:spPr>
          <a:xfrm>
            <a:off x="11941192" y="13081000"/>
            <a:ext cx="488916"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19</a:t>
            </a:fld>
            <a:endParaRPr lang="en-US" dirty="0"/>
          </a:p>
        </p:txBody>
      </p:sp>
      <p:sp>
        <p:nvSpPr>
          <p:cNvPr id="5" name="TextBox 4">
            <a:extLst>
              <a:ext uri="{FF2B5EF4-FFF2-40B4-BE49-F238E27FC236}">
                <a16:creationId xmlns:a16="http://schemas.microsoft.com/office/drawing/2014/main" id="{76A49E57-6FD5-2922-7125-03F68377A03A}"/>
              </a:ext>
            </a:extLst>
          </p:cNvPr>
          <p:cNvSpPr txBox="1"/>
          <p:nvPr/>
        </p:nvSpPr>
        <p:spPr>
          <a:xfrm>
            <a:off x="12397" y="0"/>
            <a:ext cx="12264711" cy="7017306"/>
          </a:xfrm>
          <a:prstGeom prst="rect">
            <a:avLst/>
          </a:prstGeom>
          <a:solidFill>
            <a:srgbClr val="344960"/>
          </a:solid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sp>
        <p:nvSpPr>
          <p:cNvPr id="9" name="TextBox 8">
            <a:extLst>
              <a:ext uri="{FF2B5EF4-FFF2-40B4-BE49-F238E27FC236}">
                <a16:creationId xmlns:a16="http://schemas.microsoft.com/office/drawing/2014/main" id="{F45F2954-16CE-A932-9B9B-DF1AF1DE799A}"/>
              </a:ext>
            </a:extLst>
          </p:cNvPr>
          <p:cNvSpPr txBox="1"/>
          <p:nvPr/>
        </p:nvSpPr>
        <p:spPr>
          <a:xfrm>
            <a:off x="0" y="3429000"/>
            <a:ext cx="12261112" cy="1107996"/>
          </a:xfrm>
          <a:prstGeom prst="rect">
            <a:avLst/>
          </a:prstGeom>
          <a:solidFill>
            <a:srgbClr val="344960"/>
          </a:solidFill>
        </p:spPr>
        <p:txBody>
          <a:bodyPr wrap="square" lIns="91440" tIns="45720" rIns="91440" bIns="45720" rtlCol="0" anchor="t">
            <a:spAutoFit/>
          </a:bodyPr>
          <a:lstStyle/>
          <a:p>
            <a:pPr algn="ctr"/>
            <a:r>
              <a:rPr lang="en-US" sz="6600" b="1" dirty="0">
                <a:solidFill>
                  <a:schemeClr val="bg1"/>
                </a:solidFill>
                <a:latin typeface="Bookmania Semibold"/>
                <a:cs typeface="Helvetica"/>
              </a:rPr>
              <a:t>Social Pos</a:t>
            </a:r>
            <a:r>
              <a:rPr lang="en-US" sz="6600" dirty="0">
                <a:solidFill>
                  <a:schemeClr val="bg1"/>
                </a:solidFill>
                <a:latin typeface="Bookmania Semibold"/>
                <a:cs typeface="Helvetica"/>
              </a:rPr>
              <a:t>ts</a:t>
            </a:r>
          </a:p>
        </p:txBody>
      </p:sp>
      <p:grpSp>
        <p:nvGrpSpPr>
          <p:cNvPr id="8" name="Group 7">
            <a:extLst>
              <a:ext uri="{FF2B5EF4-FFF2-40B4-BE49-F238E27FC236}">
                <a16:creationId xmlns:a16="http://schemas.microsoft.com/office/drawing/2014/main" id="{CB33DDB3-5708-B562-42AE-7B724555989B}"/>
              </a:ext>
            </a:extLst>
          </p:cNvPr>
          <p:cNvGrpSpPr/>
          <p:nvPr/>
        </p:nvGrpSpPr>
        <p:grpSpPr>
          <a:xfrm>
            <a:off x="2757882" y="582921"/>
            <a:ext cx="6672753" cy="2108793"/>
            <a:chOff x="2554091" y="733549"/>
            <a:chExt cx="7160078" cy="2170816"/>
          </a:xfrm>
        </p:grpSpPr>
        <p:pic>
          <p:nvPicPr>
            <p:cNvPr id="3" name="Picture 2">
              <a:extLst>
                <a:ext uri="{FF2B5EF4-FFF2-40B4-BE49-F238E27FC236}">
                  <a16:creationId xmlns:a16="http://schemas.microsoft.com/office/drawing/2014/main" id="{DD9A575F-AC04-49E5-EB8A-0263D93BCF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
            <a:stretch/>
          </p:blipFill>
          <p:spPr>
            <a:xfrm>
              <a:off x="2554091" y="733832"/>
              <a:ext cx="4200505" cy="2169411"/>
            </a:xfrm>
            <a:prstGeom prst="rect">
              <a:avLst/>
            </a:prstGeom>
          </p:spPr>
        </p:pic>
        <p:pic>
          <p:nvPicPr>
            <p:cNvPr id="7" name="Picture 6" descr="A black background with orange text&#10;&#10;Description automatically generated">
              <a:extLst>
                <a:ext uri="{FF2B5EF4-FFF2-40B4-BE49-F238E27FC236}">
                  <a16:creationId xmlns:a16="http://schemas.microsoft.com/office/drawing/2014/main" id="{4029C71B-B40F-587B-AA3D-868ABFFE4148}"/>
                </a:ext>
              </a:extLst>
            </p:cNvPr>
            <p:cNvPicPr>
              <a:picLocks noChangeAspect="1"/>
            </p:cNvPicPr>
            <p:nvPr/>
          </p:nvPicPr>
          <p:blipFill rotWithShape="1">
            <a:blip r:embed="rId4"/>
            <a:srcRect l="-1063" r="10560"/>
            <a:stretch/>
          </p:blipFill>
          <p:spPr>
            <a:xfrm>
              <a:off x="6188312" y="733549"/>
              <a:ext cx="3525857" cy="2170816"/>
            </a:xfrm>
            <a:prstGeom prst="rect">
              <a:avLst/>
            </a:prstGeom>
          </p:spPr>
        </p:pic>
      </p:grpSp>
      <p:sp>
        <p:nvSpPr>
          <p:cNvPr id="6" name="TextBox 5">
            <a:extLst>
              <a:ext uri="{FF2B5EF4-FFF2-40B4-BE49-F238E27FC236}">
                <a16:creationId xmlns:a16="http://schemas.microsoft.com/office/drawing/2014/main" id="{C9A46A8C-0B40-6987-8694-240276B00E9A}"/>
              </a:ext>
            </a:extLst>
          </p:cNvPr>
          <p:cNvSpPr txBox="1"/>
          <p:nvPr/>
        </p:nvSpPr>
        <p:spPr>
          <a:xfrm>
            <a:off x="2139696" y="4655383"/>
            <a:ext cx="8266176" cy="830997"/>
          </a:xfrm>
          <a:prstGeom prst="rect">
            <a:avLst/>
          </a:prstGeom>
          <a:noFill/>
        </p:spPr>
        <p:txBody>
          <a:bodyPr wrap="square" rtlCol="0">
            <a:spAutoFit/>
          </a:bodyPr>
          <a:lstStyle/>
          <a:p>
            <a:pPr algn="ctr"/>
            <a:r>
              <a:rPr lang="en-US" sz="2400" dirty="0">
                <a:solidFill>
                  <a:schemeClr val="bg1"/>
                </a:solidFill>
              </a:rPr>
              <a:t>Best for use on Meta platforms</a:t>
            </a:r>
          </a:p>
          <a:p>
            <a:pPr algn="ctr"/>
            <a:r>
              <a:rPr lang="en-US" sz="2400" dirty="0">
                <a:solidFill>
                  <a:schemeClr val="bg1"/>
                </a:solidFill>
              </a:rPr>
              <a:t> (Instagram, Facebook)</a:t>
            </a:r>
          </a:p>
        </p:txBody>
      </p:sp>
    </p:spTree>
    <p:extLst>
      <p:ext uri="{BB962C8B-B14F-4D97-AF65-F5344CB8AC3E}">
        <p14:creationId xmlns:p14="http://schemas.microsoft.com/office/powerpoint/2010/main" val="3535441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B5F3D-71C7-E484-0C27-642328E8CF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380F23-C496-4FD2-C931-9DDD6A7CFF59}"/>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CF070F32-4142-7209-6ABC-F5B8546C06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0CE5BC79-E852-A41B-4BEC-C8A3241CF320}"/>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Background </a:t>
            </a:r>
          </a:p>
        </p:txBody>
      </p:sp>
      <p:sp>
        <p:nvSpPr>
          <p:cNvPr id="6" name="TextBox 5">
            <a:extLst>
              <a:ext uri="{FF2B5EF4-FFF2-40B4-BE49-F238E27FC236}">
                <a16:creationId xmlns:a16="http://schemas.microsoft.com/office/drawing/2014/main" id="{61659DA5-BABE-DD05-6304-5784630DCE19}"/>
              </a:ext>
            </a:extLst>
          </p:cNvPr>
          <p:cNvSpPr txBox="1"/>
          <p:nvPr/>
        </p:nvSpPr>
        <p:spPr>
          <a:xfrm>
            <a:off x="186390" y="905823"/>
            <a:ext cx="11660931"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44960"/>
                </a:solidFill>
                <a:latin typeface="Montserrat" pitchFamily="2" charset="0"/>
              </a:rPr>
              <a:t>After a strategic pause earlier this year, AEB has brought the </a:t>
            </a:r>
            <a:r>
              <a:rPr lang="en-US" sz="2000" b="1" dirty="0">
                <a:solidFill>
                  <a:srgbClr val="344960"/>
                </a:solidFill>
                <a:latin typeface="Montserrat" pitchFamily="2" charset="0"/>
              </a:rPr>
              <a:t>Meant to be Broken </a:t>
            </a:r>
            <a:r>
              <a:rPr lang="en-US" sz="2000" dirty="0">
                <a:solidFill>
                  <a:srgbClr val="344960"/>
                </a:solidFill>
                <a:latin typeface="Montserrat" pitchFamily="2" charset="0"/>
              </a:rPr>
              <a:t>campaign back with renewed energy and focus.</a:t>
            </a:r>
          </a:p>
          <a:p>
            <a:endParaRPr lang="en-US" sz="2000" dirty="0">
              <a:solidFill>
                <a:srgbClr val="344960"/>
              </a:solidFill>
              <a:latin typeface="Montserrat" pitchFamily="2" charset="0"/>
            </a:endParaRPr>
          </a:p>
          <a:p>
            <a:r>
              <a:rPr lang="en-US" sz="2000" dirty="0">
                <a:solidFill>
                  <a:srgbClr val="344960"/>
                </a:solidFill>
                <a:latin typeface="Montserrat" pitchFamily="2" charset="0"/>
              </a:rPr>
              <a:t>The campaign is designed to reignite consumer interest and drive demand for eggs in fresh, inspiring ways. There have been some minor copy and creative updates across the campaign ads, however, the spirit of culinary creativity and breaking conventions (and boring kitchen routines) remain the same as the 2024 launch. </a:t>
            </a:r>
          </a:p>
          <a:p>
            <a:endParaRPr lang="en-US" sz="2000" dirty="0">
              <a:solidFill>
                <a:srgbClr val="344960"/>
              </a:solidFill>
              <a:latin typeface="Montserrat" pitchFamily="2" charset="0"/>
            </a:endParaRPr>
          </a:p>
          <a:p>
            <a:r>
              <a:rPr lang="en-US" sz="2000" dirty="0">
                <a:solidFill>
                  <a:srgbClr val="344960"/>
                </a:solidFill>
                <a:latin typeface="Montserrat" pitchFamily="2" charset="0"/>
              </a:rPr>
              <a:t>This toolkit includes all essential marketing elements to help you effectively reintroduce </a:t>
            </a:r>
            <a:r>
              <a:rPr lang="en-US" sz="2000" b="1" dirty="0">
                <a:solidFill>
                  <a:srgbClr val="344960"/>
                </a:solidFill>
                <a:latin typeface="Montserrat" pitchFamily="2" charset="0"/>
              </a:rPr>
              <a:t>Meant to be Broken </a:t>
            </a:r>
            <a:r>
              <a:rPr lang="en-US" sz="2000" dirty="0">
                <a:solidFill>
                  <a:srgbClr val="344960"/>
                </a:solidFill>
                <a:latin typeface="Montserrat" pitchFamily="2" charset="0"/>
              </a:rPr>
              <a:t>to audiences nationwide. From video ads to turn-key social media, this campaign empowers consumers to not only rediscover, but to reimagine the egg’s place in their kitchen and daily routines. </a:t>
            </a:r>
          </a:p>
          <a:p>
            <a:endParaRPr lang="en-US" sz="2000" dirty="0">
              <a:solidFill>
                <a:srgbClr val="344960"/>
              </a:solidFill>
              <a:latin typeface="Montserrat" pitchFamily="2" charset="0"/>
            </a:endParaRPr>
          </a:p>
          <a:p>
            <a:r>
              <a:rPr lang="en-US" sz="2000" b="1" dirty="0">
                <a:solidFill>
                  <a:srgbClr val="344960"/>
                </a:solidFill>
                <a:latin typeface="Montserrat" pitchFamily="2" charset="0"/>
              </a:rPr>
              <a:t>So let’s break boundaries—and expectations—together!</a:t>
            </a:r>
          </a:p>
          <a:p>
            <a:endParaRPr lang="en-US" sz="2000" b="1" dirty="0">
              <a:latin typeface="Montserrat" pitchFamily="2" charset="0"/>
              <a:cs typeface="Calibri"/>
            </a:endParaRPr>
          </a:p>
          <a:p>
            <a:r>
              <a:rPr lang="en-US" sz="2000" b="1" dirty="0">
                <a:solidFill>
                  <a:srgbClr val="344960"/>
                </a:solidFill>
                <a:highlight>
                  <a:srgbClr val="FFFF00"/>
                </a:highlight>
                <a:latin typeface="Montserrat" pitchFamily="2" charset="0"/>
              </a:rPr>
              <a:t>Please note that if you are interested in any campaign elements tailored to your own marketing plans, we are happy to provide it! </a:t>
            </a:r>
            <a:r>
              <a:rPr lang="en-US" sz="2000" b="1" dirty="0">
                <a:highlight>
                  <a:srgbClr val="FFFF00"/>
                </a:highlight>
                <a:latin typeface="Montserrat" pitchFamily="2" charset="0"/>
                <a:cs typeface="Calibri"/>
              </a:rPr>
              <a:t>Please reach out to Sue Coyle, Director of Integrated Marketing with any questions or special requests: </a:t>
            </a:r>
            <a:r>
              <a:rPr lang="en-US" sz="2000" b="1" dirty="0">
                <a:highlight>
                  <a:srgbClr val="FFFF00"/>
                </a:highlight>
                <a:latin typeface="Montserrat" pitchFamily="2" charset="0"/>
                <a:cs typeface="Calibri"/>
                <a:hlinkClick r:id="rId4"/>
              </a:rPr>
              <a:t>scoyle@aeb.org</a:t>
            </a:r>
            <a:r>
              <a:rPr lang="en-US" sz="2000" b="1" dirty="0">
                <a:highlight>
                  <a:srgbClr val="FFFF00"/>
                </a:highlight>
                <a:latin typeface="Montserrat" pitchFamily="2" charset="0"/>
                <a:cs typeface="Calibri"/>
              </a:rPr>
              <a:t>. </a:t>
            </a:r>
          </a:p>
        </p:txBody>
      </p:sp>
    </p:spTree>
    <p:extLst>
      <p:ext uri="{BB962C8B-B14F-4D97-AF65-F5344CB8AC3E}">
        <p14:creationId xmlns:p14="http://schemas.microsoft.com/office/powerpoint/2010/main" val="282318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EEDA-BAD4-FE5A-AAA2-387B26338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AB955-B5D4-4A49-94D9-C6AF985D74E4}"/>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02F25975-29D9-5C79-2F1B-9142881440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F9C91DFF-E944-24DB-A495-0C9407377521}"/>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Make Your Ingredients Go Further </a:t>
            </a:r>
          </a:p>
        </p:txBody>
      </p:sp>
      <p:graphicFrame>
        <p:nvGraphicFramePr>
          <p:cNvPr id="4" name="Table 3">
            <a:extLst>
              <a:ext uri="{FF2B5EF4-FFF2-40B4-BE49-F238E27FC236}">
                <a16:creationId xmlns:a16="http://schemas.microsoft.com/office/drawing/2014/main" id="{C1610790-5C08-4FA3-B418-1933144D7C64}"/>
              </a:ext>
            </a:extLst>
          </p:cNvPr>
          <p:cNvGraphicFramePr>
            <a:graphicFrameLocks noGrp="1"/>
          </p:cNvGraphicFramePr>
          <p:nvPr>
            <p:extLst>
              <p:ext uri="{D42A27DB-BD31-4B8C-83A1-F6EECF244321}">
                <p14:modId xmlns:p14="http://schemas.microsoft.com/office/powerpoint/2010/main" val="3785249988"/>
              </p:ext>
            </p:extLst>
          </p:nvPr>
        </p:nvGraphicFramePr>
        <p:xfrm>
          <a:off x="0" y="745545"/>
          <a:ext cx="12036032" cy="5969125"/>
        </p:xfrm>
        <a:graphic>
          <a:graphicData uri="http://schemas.openxmlformats.org/drawingml/2006/table">
            <a:tbl>
              <a:tblPr firstRow="1" bandRow="1">
                <a:tableStyleId>{00A15C55-8517-42AA-B614-E9B94910E393}</a:tableStyleId>
              </a:tblPr>
              <a:tblGrid>
                <a:gridCol w="1348686">
                  <a:extLst>
                    <a:ext uri="{9D8B030D-6E8A-4147-A177-3AD203B41FA5}">
                      <a16:colId xmlns:a16="http://schemas.microsoft.com/office/drawing/2014/main" val="2857460722"/>
                    </a:ext>
                  </a:extLst>
                </a:gridCol>
                <a:gridCol w="7279635">
                  <a:extLst>
                    <a:ext uri="{9D8B030D-6E8A-4147-A177-3AD203B41FA5}">
                      <a16:colId xmlns:a16="http://schemas.microsoft.com/office/drawing/2014/main" val="3127039784"/>
                    </a:ext>
                  </a:extLst>
                </a:gridCol>
                <a:gridCol w="3407711">
                  <a:extLst>
                    <a:ext uri="{9D8B030D-6E8A-4147-A177-3AD203B41FA5}">
                      <a16:colId xmlns:a16="http://schemas.microsoft.com/office/drawing/2014/main" val="1103829451"/>
                    </a:ext>
                  </a:extLst>
                </a:gridCol>
              </a:tblGrid>
              <a:tr h="437005">
                <a:tc>
                  <a:txBody>
                    <a:bodyPr/>
                    <a:lstStyle/>
                    <a:p>
                      <a:pPr algn="ctr"/>
                      <a:r>
                        <a:rPr lang="en-US" sz="1400" dirty="0"/>
                        <a:t>Channel </a:t>
                      </a:r>
                    </a:p>
                  </a:txBody>
                  <a:tcPr>
                    <a:solidFill>
                      <a:srgbClr val="344860"/>
                    </a:solidFill>
                  </a:tcPr>
                </a:tc>
                <a:tc>
                  <a:txBody>
                    <a:bodyPr/>
                    <a:lstStyle/>
                    <a:p>
                      <a:pPr algn="ctr"/>
                      <a:r>
                        <a:rPr lang="en-US" sz="1400" dirty="0">
                          <a:latin typeface="Helvetica"/>
                          <a:cs typeface="Helvetica"/>
                        </a:rPr>
                        <a:t>Copy</a:t>
                      </a:r>
                    </a:p>
                  </a:txBody>
                  <a:tcPr>
                    <a:solidFill>
                      <a:srgbClr val="344860"/>
                    </a:solidFill>
                  </a:tcPr>
                </a:tc>
                <a:tc>
                  <a:txBody>
                    <a:bodyPr/>
                    <a:lstStyle/>
                    <a:p>
                      <a:pPr algn="ctr"/>
                      <a:r>
                        <a:rPr lang="en-US" sz="1400" dirty="0">
                          <a:latin typeface="Helvetica"/>
                          <a:cs typeface="Helvetica"/>
                        </a:rPr>
                        <a:t>Image </a:t>
                      </a:r>
                      <a:endParaRPr lang="en-US" sz="1400" dirty="0">
                        <a:latin typeface="Helvetica" panose="020B0604020202020204" pitchFamily="34" charset="0"/>
                        <a:cs typeface="Helvetica" panose="020B0604020202020204" pitchFamily="34" charset="0"/>
                      </a:endParaRPr>
                    </a:p>
                  </a:txBody>
                  <a:tcPr>
                    <a:solidFill>
                      <a:srgbClr val="344860"/>
                    </a:solidFill>
                  </a:tcPr>
                </a:tc>
                <a:extLst>
                  <a:ext uri="{0D108BD9-81ED-4DB2-BD59-A6C34878D82A}">
                    <a16:rowId xmlns:a16="http://schemas.microsoft.com/office/drawing/2014/main" val="2186837870"/>
                  </a:ext>
                </a:extLst>
              </a:tr>
              <a:tr h="1644325">
                <a:tc>
                  <a:txBody>
                    <a:bodyPr/>
                    <a:lstStyle/>
                    <a:p>
                      <a:r>
                        <a:rPr lang="en-US" sz="1400" b="1" dirty="0">
                          <a:latin typeface="Montserrat" pitchFamily="2" charset="0"/>
                          <a:cs typeface="Helvetica"/>
                        </a:rPr>
                        <a:t>Instagram</a:t>
                      </a:r>
                    </a:p>
                  </a:txBody>
                  <a:tcPr>
                    <a:solidFill>
                      <a:srgbClr val="D9D9D9"/>
                    </a:solidFill>
                  </a:tcPr>
                </a:tc>
                <a:tc>
                  <a:txBody>
                    <a:bodyPr/>
                    <a:lstStyle/>
                    <a:p>
                      <a:r>
                        <a:rPr lang="en-US" sz="1300" dirty="0">
                          <a:latin typeface="Montserrat" pitchFamily="2" charset="0"/>
                          <a:ea typeface="+mn-lt"/>
                          <a:cs typeface="Helvetica"/>
                        </a:rPr>
                        <a:t>Meet your new favorite easy air fryer recipe: frittatas. 🙌🍳 </a:t>
                      </a:r>
                      <a:endParaRPr lang="en-US" sz="1300" b="1" dirty="0">
                        <a:latin typeface="Montserrat" pitchFamily="2" charset="0"/>
                        <a:ea typeface="+mn-lt"/>
                        <a:cs typeface="Helvetica"/>
                      </a:endParaRPr>
                    </a:p>
                    <a:p>
                      <a:endParaRPr lang="en-US" sz="1300" dirty="0">
                        <a:latin typeface="Montserrat" pitchFamily="2" charset="0"/>
                        <a:ea typeface="+mn-lt"/>
                        <a:cs typeface="Helvetica"/>
                      </a:endParaRPr>
                    </a:p>
                    <a:p>
                      <a:r>
                        <a:rPr lang="en-US" sz="1300" dirty="0">
                          <a:latin typeface="Montserrat" pitchFamily="2" charset="0"/>
                          <a:ea typeface="+mn-lt"/>
                          <a:cs typeface="Helvetica"/>
                        </a:rPr>
                        <a:t>How to make it:</a:t>
                      </a:r>
                    </a:p>
                    <a:p>
                      <a:r>
                        <a:rPr lang="en-US" sz="1300" dirty="0">
                          <a:latin typeface="Montserrat" pitchFamily="2" charset="0"/>
                          <a:ea typeface="+mn-lt"/>
                          <a:cs typeface="Helvetica"/>
                        </a:rPr>
                        <a:t>1. Line the basket with parchment paper and trim corners. Center the sheet in the basket. Leave enough height to hold the ingredients.  </a:t>
                      </a:r>
                      <a:endParaRPr lang="en-US" sz="1300" dirty="0">
                        <a:solidFill>
                          <a:schemeClr val="tx1"/>
                        </a:solidFill>
                        <a:latin typeface="Montserrat" pitchFamily="2" charset="0"/>
                        <a:ea typeface="+mn-lt"/>
                        <a:cs typeface="Helvetica"/>
                      </a:endParaRPr>
                    </a:p>
                    <a:p>
                      <a:r>
                        <a:rPr lang="en-US" sz="1300" dirty="0">
                          <a:solidFill>
                            <a:schemeClr val="tx1"/>
                          </a:solidFill>
                          <a:latin typeface="Montserrat" pitchFamily="2" charset="0"/>
                          <a:ea typeface="+mn-lt"/>
                          <a:cs typeface="Helvetica"/>
                        </a:rPr>
                        <a:t>2. Whisk the eggs and milk in a medium bowl. </a:t>
                      </a:r>
                    </a:p>
                    <a:p>
                      <a:r>
                        <a:rPr lang="en-US" sz="1300" dirty="0">
                          <a:solidFill>
                            <a:schemeClr val="tx1"/>
                          </a:solidFill>
                          <a:latin typeface="Montserrat" pitchFamily="2" charset="0"/>
                          <a:ea typeface="+mn-lt"/>
                          <a:cs typeface="Helvetica"/>
                        </a:rPr>
                        <a:t>3. Add chopped veggies, minced herbs, and shredded cheese to egg mixture. Mix well.</a:t>
                      </a:r>
                    </a:p>
                    <a:p>
                      <a:r>
                        <a:rPr lang="en-US" sz="1300" dirty="0">
                          <a:solidFill>
                            <a:schemeClr val="tx1"/>
                          </a:solidFill>
                          <a:latin typeface="Montserrat" pitchFamily="2" charset="0"/>
                          <a:ea typeface="+mn-lt"/>
                          <a:cs typeface="Helvetica"/>
                        </a:rPr>
                        <a:t>4. Pour into basket and cook for 5 minutes at 400°. </a:t>
                      </a:r>
                    </a:p>
                    <a:p>
                      <a:r>
                        <a:rPr lang="en-US" sz="1300" dirty="0">
                          <a:solidFill>
                            <a:schemeClr val="tx1"/>
                          </a:solidFill>
                          <a:latin typeface="Montserrat" pitchFamily="2" charset="0"/>
                          <a:ea typeface="+mn-lt"/>
                          <a:cs typeface="Helvetica"/>
                        </a:rPr>
                        <a:t>5. Let cool for 5 minutes and serve. 😋</a:t>
                      </a:r>
                      <a:endParaRPr lang="en-US" sz="1300" dirty="0">
                        <a:solidFill>
                          <a:schemeClr val="tx1"/>
                        </a:solidFill>
                        <a:latin typeface="Montserrat" pitchFamily="2" charset="0"/>
                      </a:endParaRPr>
                    </a:p>
                    <a:p>
                      <a:endParaRPr lang="en-US" sz="1300" dirty="0">
                        <a:solidFill>
                          <a:schemeClr val="tx1"/>
                        </a:solidFill>
                        <a:latin typeface="Montserrat" pitchFamily="2" charset="0"/>
                        <a:ea typeface="+mn-lt"/>
                        <a:cs typeface="Helvetica"/>
                      </a:endParaRPr>
                    </a:p>
                    <a:p>
                      <a:r>
                        <a:rPr lang="en-US" sz="1300" dirty="0">
                          <a:solidFill>
                            <a:schemeClr val="tx1"/>
                          </a:solidFill>
                          <a:latin typeface="Montserrat" pitchFamily="2" charset="0"/>
                          <a:ea typeface="+mn-lt"/>
                          <a:cs typeface="Helvetica"/>
                        </a:rPr>
                        <a:t>Want to try it out? Screenshot this post and save it for later!</a:t>
                      </a:r>
                      <a:endParaRPr lang="en-US" sz="1300" dirty="0">
                        <a:solidFill>
                          <a:schemeClr val="tx1"/>
                        </a:solidFill>
                        <a:latin typeface="Montserrat" pitchFamily="2" charset="0"/>
                      </a:endParaRPr>
                    </a:p>
                    <a:p>
                      <a:r>
                        <a:rPr lang="en-US" sz="1300" dirty="0">
                          <a:latin typeface="Montserrat" pitchFamily="2" charset="0"/>
                          <a:ea typeface="+mn-lt"/>
                          <a:cs typeface="+mn-lt"/>
                        </a:rPr>
                        <a:t>#airfryer #</a:t>
                      </a:r>
                      <a:r>
                        <a:rPr lang="en-US" sz="1300" dirty="0">
                          <a:solidFill>
                            <a:schemeClr val="tx1"/>
                          </a:solidFill>
                          <a:latin typeface="Montserrat" pitchFamily="2" charset="0"/>
                          <a:ea typeface="+mn-lt"/>
                          <a:cs typeface="+mn-lt"/>
                        </a:rPr>
                        <a:t>completeprotein </a:t>
                      </a:r>
                      <a:r>
                        <a:rPr lang="en-US" sz="1300" dirty="0">
                          <a:solidFill>
                            <a:schemeClr val="tx1"/>
                          </a:solidFill>
                          <a:latin typeface="Montserrat" pitchFamily="2" charset="0"/>
                          <a:ea typeface="+mn-lt"/>
                          <a:cs typeface="Helvetica"/>
                        </a:rPr>
                        <a:t>#MeantToBeBroken</a:t>
                      </a:r>
                      <a:endParaRPr lang="en-US" sz="1300" dirty="0">
                        <a:solidFill>
                          <a:schemeClr val="tx1"/>
                        </a:solidFill>
                        <a:latin typeface="Montserrat" pitchFamily="2" charset="0"/>
                        <a:ea typeface="+mn-lt"/>
                        <a:cs typeface="+mn-lt"/>
                      </a:endParaRPr>
                    </a:p>
                    <a:p>
                      <a:r>
                        <a:rPr lang="en-US" sz="1300" dirty="0">
                          <a:latin typeface="Montserrat" pitchFamily="2" charset="0"/>
                          <a:ea typeface="+mn-lt"/>
                        </a:rPr>
                        <a:t>For food safety, always ensure eggs are cooked to 160 F.</a:t>
                      </a:r>
                    </a:p>
                  </a:txBody>
                  <a:tcPr>
                    <a:solidFill>
                      <a:srgbClr val="D9D9D9"/>
                    </a:solidFill>
                  </a:tcPr>
                </a:tc>
                <a:tc>
                  <a:txBody>
                    <a:bodyPr/>
                    <a:lstStyle/>
                    <a:p>
                      <a:pPr algn="ctr"/>
                      <a:endParaRPr lang="en-US" dirty="0">
                        <a:highlight>
                          <a:srgbClr val="FFFF00"/>
                        </a:highlight>
                        <a:latin typeface="Helvetica"/>
                        <a:cs typeface="Helvetica"/>
                      </a:endParaRPr>
                    </a:p>
                  </a:txBody>
                  <a:tcPr>
                    <a:solidFill>
                      <a:srgbClr val="D9D9D9"/>
                    </a:solidFill>
                  </a:tcPr>
                </a:tc>
                <a:extLst>
                  <a:ext uri="{0D108BD9-81ED-4DB2-BD59-A6C34878D82A}">
                    <a16:rowId xmlns:a16="http://schemas.microsoft.com/office/drawing/2014/main" val="1975224688"/>
                  </a:ext>
                </a:extLst>
              </a:tr>
              <a:tr h="1577668">
                <a:tc>
                  <a:txBody>
                    <a:bodyPr/>
                    <a:lstStyle/>
                    <a:p>
                      <a:pPr marL="0" marR="0" lvl="0" indent="0" algn="l" rtl="0" eaLnBrk="1" fontAlgn="auto" latinLnBrk="0" hangingPunct="1">
                        <a:lnSpc>
                          <a:spcPct val="100000"/>
                        </a:lnSpc>
                        <a:spcBef>
                          <a:spcPts val="0"/>
                        </a:spcBef>
                        <a:spcAft>
                          <a:spcPts val="0"/>
                        </a:spcAft>
                        <a:buClrTx/>
                        <a:buSzTx/>
                        <a:buFontTx/>
                        <a:buNone/>
                      </a:pPr>
                      <a:r>
                        <a:rPr lang="en-US" sz="1400" b="1" dirty="0">
                          <a:latin typeface="Montserrat" pitchFamily="2" charset="0"/>
                          <a:cs typeface="Helvetica"/>
                        </a:rPr>
                        <a:t>Facebook </a:t>
                      </a:r>
                      <a:endParaRPr lang="en-US" sz="1400" dirty="0">
                        <a:latin typeface="Montserrat" pitchFamily="2" charset="0"/>
                      </a:endParaRPr>
                    </a:p>
                  </a:txBody>
                  <a:tcPr>
                    <a:solidFill>
                      <a:schemeClr val="bg1">
                        <a:lumMod val="95000"/>
                      </a:schemeClr>
                    </a:solidFill>
                  </a:tcPr>
                </a:tc>
                <a:tc>
                  <a:txBody>
                    <a:bodyPr/>
                    <a:lstStyle/>
                    <a:p>
                      <a:r>
                        <a:rPr lang="en-US" sz="1300" dirty="0">
                          <a:latin typeface="Montserrat" pitchFamily="2" charset="0"/>
                          <a:ea typeface="+mn-lt"/>
                          <a:cs typeface="Helvetica"/>
                        </a:rPr>
                        <a:t>Meet your new favorite easy air fryer recipe: frittatas. 🙌🍳 </a:t>
                      </a:r>
                    </a:p>
                    <a:p>
                      <a:endParaRPr lang="en-US" sz="1300" dirty="0">
                        <a:latin typeface="Montserrat" pitchFamily="2" charset="0"/>
                        <a:ea typeface="+mn-lt"/>
                        <a:cs typeface="Helvetica"/>
                      </a:endParaRPr>
                    </a:p>
                    <a:p>
                      <a:r>
                        <a:rPr lang="en-US" sz="1300" dirty="0">
                          <a:latin typeface="Montserrat" pitchFamily="2" charset="0"/>
                          <a:ea typeface="+mn-lt"/>
                          <a:cs typeface="Helvetica"/>
                        </a:rPr>
                        <a:t>How to make it:</a:t>
                      </a:r>
                      <a:endParaRPr lang="en-US" sz="1300" dirty="0">
                        <a:latin typeface="Montserrat" pitchFamily="2" charset="0"/>
                      </a:endParaRPr>
                    </a:p>
                    <a:p>
                      <a:r>
                        <a:rPr lang="en-US" sz="1300" dirty="0">
                          <a:latin typeface="Montserrat" pitchFamily="2" charset="0"/>
                          <a:ea typeface="+mn-lt"/>
                          <a:cs typeface="Helvetica"/>
                        </a:rPr>
                        <a:t>1. Line the basket with parchment paper and trim corners. Center the sheet in the basket. Leave enough height to hold the ingredients.  </a:t>
                      </a:r>
                    </a:p>
                    <a:p>
                      <a:r>
                        <a:rPr lang="en-US" sz="1300" dirty="0">
                          <a:latin typeface="Montserrat" pitchFamily="2" charset="0"/>
                          <a:ea typeface="+mn-lt"/>
                          <a:cs typeface="Helvetica"/>
                        </a:rPr>
                        <a:t>2. Whisk the eggs and milk in a medium bowl. </a:t>
                      </a:r>
                    </a:p>
                    <a:p>
                      <a:r>
                        <a:rPr lang="en-US" sz="1300" dirty="0">
                          <a:latin typeface="Montserrat" pitchFamily="2" charset="0"/>
                          <a:ea typeface="+mn-lt"/>
                          <a:cs typeface="Helvetica"/>
                        </a:rPr>
                        <a:t>3. Add chopped veggies, minced herbs, and shredded cheese to egg mixture. Mix well.</a:t>
                      </a:r>
                    </a:p>
                    <a:p>
                      <a:r>
                        <a:rPr lang="en-US" sz="1300" dirty="0">
                          <a:latin typeface="Montserrat" pitchFamily="2" charset="0"/>
                          <a:ea typeface="+mn-lt"/>
                          <a:cs typeface="Helvetica"/>
                        </a:rPr>
                        <a:t>4. Pour into basket and cook for 5</a:t>
                      </a:r>
                      <a:r>
                        <a:rPr lang="en-US" sz="1300" dirty="0">
                          <a:solidFill>
                            <a:schemeClr val="tx1"/>
                          </a:solidFill>
                          <a:latin typeface="Montserrat" pitchFamily="2" charset="0"/>
                          <a:ea typeface="+mn-lt"/>
                          <a:cs typeface="Helvetica"/>
                        </a:rPr>
                        <a:t> minutes at 400° F. </a:t>
                      </a:r>
                      <a:endParaRPr lang="en-US" sz="1300" dirty="0">
                        <a:solidFill>
                          <a:schemeClr val="tx1"/>
                        </a:solidFill>
                        <a:latin typeface="Montserrat" pitchFamily="2" charset="0"/>
                      </a:endParaRPr>
                    </a:p>
                    <a:p>
                      <a:r>
                        <a:rPr lang="en-US" sz="1300" dirty="0">
                          <a:solidFill>
                            <a:schemeClr val="tx1"/>
                          </a:solidFill>
                          <a:latin typeface="Montserrat" pitchFamily="2" charset="0"/>
                          <a:ea typeface="+mn-lt"/>
                          <a:cs typeface="Helvetica"/>
                        </a:rPr>
                        <a:t>5. Let cool for 5 minutes and serve. 😋</a:t>
                      </a:r>
                    </a:p>
                    <a:p>
                      <a:endParaRPr lang="en-US" sz="1300" b="1" dirty="0">
                        <a:solidFill>
                          <a:schemeClr val="tx1"/>
                        </a:solidFill>
                        <a:latin typeface="Montserrat" pitchFamily="2" charset="0"/>
                        <a:cs typeface="Helvetica"/>
                      </a:endParaRPr>
                    </a:p>
                    <a:p>
                      <a:r>
                        <a:rPr lang="en-US" sz="1300" dirty="0">
                          <a:solidFill>
                            <a:schemeClr val="tx1"/>
                          </a:solidFill>
                          <a:latin typeface="Montserrat" pitchFamily="2" charset="0"/>
                          <a:ea typeface="+mn-lt"/>
                        </a:rPr>
                        <a:t>For food safety, always ensure eggs are cooked to 160</a:t>
                      </a:r>
                      <a:r>
                        <a:rPr lang="en-US" sz="1300" dirty="0">
                          <a:solidFill>
                            <a:schemeClr val="tx1"/>
                          </a:solidFill>
                          <a:latin typeface="Montserrat" pitchFamily="2" charset="0"/>
                          <a:ea typeface="+mn-lt"/>
                          <a:cs typeface="Helvetica"/>
                        </a:rPr>
                        <a:t>° </a:t>
                      </a:r>
                      <a:r>
                        <a:rPr lang="en-US" sz="1300" dirty="0">
                          <a:solidFill>
                            <a:schemeClr val="tx1"/>
                          </a:solidFill>
                          <a:latin typeface="Montserrat" pitchFamily="2" charset="0"/>
                          <a:ea typeface="+mn-lt"/>
                        </a:rPr>
                        <a:t>F.</a:t>
                      </a:r>
                      <a:endParaRPr lang="en-US" sz="1300" dirty="0">
                        <a:solidFill>
                          <a:schemeClr val="tx1"/>
                        </a:solidFill>
                        <a:latin typeface="Montserrat" pitchFamily="2" charset="0"/>
                        <a:ea typeface="+mn-lt"/>
                        <a:cs typeface="Helvetica"/>
                      </a:endParaRPr>
                    </a:p>
                    <a:p>
                      <a:r>
                        <a:rPr lang="en-US" sz="1300" dirty="0">
                          <a:solidFill>
                            <a:schemeClr val="tx1"/>
                          </a:solidFill>
                          <a:latin typeface="Montserrat" pitchFamily="2" charset="0"/>
                          <a:ea typeface="+mn-lt"/>
                          <a:cs typeface="Helvetica"/>
                        </a:rPr>
                        <a:t>Screenshot this post to try it yourself!</a:t>
                      </a: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latin typeface="Helvetica" panose="020B0604020202020204" pitchFamily="34" charset="0"/>
                        <a:cs typeface="Helvetica" panose="020B0604020202020204" pitchFamily="34" charset="0"/>
                      </a:endParaRPr>
                    </a:p>
                  </a:txBody>
                  <a:tcPr>
                    <a:solidFill>
                      <a:schemeClr val="bg1">
                        <a:lumMod val="95000"/>
                      </a:schemeClr>
                    </a:solidFill>
                  </a:tcPr>
                </a:tc>
                <a:extLst>
                  <a:ext uri="{0D108BD9-81ED-4DB2-BD59-A6C34878D82A}">
                    <a16:rowId xmlns:a16="http://schemas.microsoft.com/office/drawing/2014/main" val="2460201990"/>
                  </a:ext>
                </a:extLst>
              </a:tr>
            </a:tbl>
          </a:graphicData>
        </a:graphic>
      </p:graphicFrame>
      <p:pic>
        <p:nvPicPr>
          <p:cNvPr id="1026" name="Picture 2">
            <a:extLst>
              <a:ext uri="{FF2B5EF4-FFF2-40B4-BE49-F238E27FC236}">
                <a16:creationId xmlns:a16="http://schemas.microsoft.com/office/drawing/2014/main" id="{9B2B27D8-68ED-E349-8585-C2DA198E6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02003" y="1428596"/>
            <a:ext cx="2880164" cy="359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5021489"/>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EEDA-BAD4-FE5A-AAA2-387B26338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AB955-B5D4-4A49-94D9-C6AF985D74E4}"/>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02F25975-29D9-5C79-2F1B-9142881440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F9C91DFF-E944-24DB-A495-0C9407377521}"/>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On-the-Go Egg Solutions</a:t>
            </a:r>
            <a:endParaRPr lang="en-US" dirty="0">
              <a:solidFill>
                <a:schemeClr val="bg1"/>
              </a:solidFill>
              <a:latin typeface="Montserrat" pitchFamily="2" charset="0"/>
              <a:cs typeface="Calibri" panose="020F0502020204030204"/>
            </a:endParaRPr>
          </a:p>
        </p:txBody>
      </p:sp>
      <p:graphicFrame>
        <p:nvGraphicFramePr>
          <p:cNvPr id="4" name="Table 3">
            <a:extLst>
              <a:ext uri="{FF2B5EF4-FFF2-40B4-BE49-F238E27FC236}">
                <a16:creationId xmlns:a16="http://schemas.microsoft.com/office/drawing/2014/main" id="{C1610790-5C08-4FA3-B418-1933144D7C64}"/>
              </a:ext>
            </a:extLst>
          </p:cNvPr>
          <p:cNvGraphicFramePr>
            <a:graphicFrameLocks noGrp="1"/>
          </p:cNvGraphicFramePr>
          <p:nvPr>
            <p:extLst>
              <p:ext uri="{D42A27DB-BD31-4B8C-83A1-F6EECF244321}">
                <p14:modId xmlns:p14="http://schemas.microsoft.com/office/powerpoint/2010/main" val="508021959"/>
              </p:ext>
            </p:extLst>
          </p:nvPr>
        </p:nvGraphicFramePr>
        <p:xfrm>
          <a:off x="79744" y="921488"/>
          <a:ext cx="12036032" cy="3643866"/>
        </p:xfrm>
        <a:graphic>
          <a:graphicData uri="http://schemas.openxmlformats.org/drawingml/2006/table">
            <a:tbl>
              <a:tblPr firstRow="1" bandRow="1">
                <a:tableStyleId>{00A15C55-8517-42AA-B614-E9B94910E393}</a:tableStyleId>
              </a:tblPr>
              <a:tblGrid>
                <a:gridCol w="1348686">
                  <a:extLst>
                    <a:ext uri="{9D8B030D-6E8A-4147-A177-3AD203B41FA5}">
                      <a16:colId xmlns:a16="http://schemas.microsoft.com/office/drawing/2014/main" val="2857460722"/>
                    </a:ext>
                  </a:extLst>
                </a:gridCol>
                <a:gridCol w="7279635">
                  <a:extLst>
                    <a:ext uri="{9D8B030D-6E8A-4147-A177-3AD203B41FA5}">
                      <a16:colId xmlns:a16="http://schemas.microsoft.com/office/drawing/2014/main" val="3127039784"/>
                    </a:ext>
                  </a:extLst>
                </a:gridCol>
                <a:gridCol w="3407711">
                  <a:extLst>
                    <a:ext uri="{9D8B030D-6E8A-4147-A177-3AD203B41FA5}">
                      <a16:colId xmlns:a16="http://schemas.microsoft.com/office/drawing/2014/main" val="1103829451"/>
                    </a:ext>
                  </a:extLst>
                </a:gridCol>
              </a:tblGrid>
              <a:tr h="435198">
                <a:tc>
                  <a:txBody>
                    <a:bodyPr/>
                    <a:lstStyle/>
                    <a:p>
                      <a:pPr algn="ctr"/>
                      <a:r>
                        <a:rPr lang="en-US" sz="1400" dirty="0"/>
                        <a:t>Channel </a:t>
                      </a:r>
                    </a:p>
                  </a:txBody>
                  <a:tcPr>
                    <a:solidFill>
                      <a:srgbClr val="344860"/>
                    </a:solidFill>
                  </a:tcPr>
                </a:tc>
                <a:tc>
                  <a:txBody>
                    <a:bodyPr/>
                    <a:lstStyle/>
                    <a:p>
                      <a:pPr algn="ctr"/>
                      <a:r>
                        <a:rPr lang="en-US" sz="1400" dirty="0">
                          <a:latin typeface="Helvetica"/>
                          <a:cs typeface="Helvetica"/>
                        </a:rPr>
                        <a:t>Copy</a:t>
                      </a:r>
                    </a:p>
                  </a:txBody>
                  <a:tcPr>
                    <a:solidFill>
                      <a:srgbClr val="344860"/>
                    </a:solidFill>
                  </a:tcPr>
                </a:tc>
                <a:tc>
                  <a:txBody>
                    <a:bodyPr/>
                    <a:lstStyle/>
                    <a:p>
                      <a:pPr algn="ctr"/>
                      <a:r>
                        <a:rPr lang="en-US" sz="1400" dirty="0">
                          <a:latin typeface="Helvetica"/>
                          <a:cs typeface="Helvetica"/>
                        </a:rPr>
                        <a:t>Image </a:t>
                      </a:r>
                      <a:endParaRPr lang="en-US" sz="1400" dirty="0">
                        <a:latin typeface="Helvetica" panose="020B0604020202020204" pitchFamily="34" charset="0"/>
                        <a:cs typeface="Helvetica" panose="020B0604020202020204" pitchFamily="34" charset="0"/>
                      </a:endParaRPr>
                    </a:p>
                  </a:txBody>
                  <a:tcPr>
                    <a:solidFill>
                      <a:srgbClr val="344860"/>
                    </a:solidFill>
                  </a:tcPr>
                </a:tc>
                <a:extLst>
                  <a:ext uri="{0D108BD9-81ED-4DB2-BD59-A6C34878D82A}">
                    <a16:rowId xmlns:a16="http://schemas.microsoft.com/office/drawing/2014/main" val="2186837870"/>
                  </a:ext>
                </a:extLst>
              </a:tr>
              <a:tr h="1637526">
                <a:tc>
                  <a:txBody>
                    <a:bodyPr/>
                    <a:lstStyle/>
                    <a:p>
                      <a:r>
                        <a:rPr lang="en-US" sz="1400" b="1" dirty="0">
                          <a:latin typeface="Montserrat" pitchFamily="2" charset="0"/>
                          <a:cs typeface="Helvetica"/>
                        </a:rPr>
                        <a:t>Instagram*</a:t>
                      </a:r>
                    </a:p>
                  </a:txBody>
                  <a:tcPr>
                    <a:solidFill>
                      <a:srgbClr val="D9D9D9"/>
                    </a:solidFill>
                  </a:tcPr>
                </a:tc>
                <a:tc>
                  <a:txBody>
                    <a:bodyPr/>
                    <a:lstStyle/>
                    <a:p>
                      <a:r>
                        <a:rPr lang="en-US" sz="1400" dirty="0">
                          <a:latin typeface="Montserrat" pitchFamily="2" charset="0"/>
                          <a:ea typeface="+mn-lt"/>
                          <a:cs typeface="Helvetica"/>
                        </a:rPr>
                        <a:t>What’s your dream egg sandwich for a summer picnic? Personally, we could really go for a 🧨💯❤️‍🔥🔥 right now. 😋</a:t>
                      </a:r>
                    </a:p>
                    <a:p>
                      <a:r>
                        <a:rPr lang="en-US" sz="1400" dirty="0">
                          <a:latin typeface="Montserrat" pitchFamily="2" charset="0"/>
                          <a:ea typeface="+mn-lt"/>
                          <a:cs typeface="Helvetica"/>
                        </a:rPr>
                        <a:t>#</a:t>
                      </a:r>
                      <a:r>
                        <a:rPr lang="en-US" sz="1400" dirty="0">
                          <a:solidFill>
                            <a:schemeClr val="tx1"/>
                          </a:solidFill>
                          <a:latin typeface="Montserrat" pitchFamily="2" charset="0"/>
                          <a:ea typeface="+mn-lt"/>
                          <a:cs typeface="Helvetica"/>
                        </a:rPr>
                        <a:t>recipes #onthego #MeantToBeBroken</a:t>
                      </a:r>
                    </a:p>
                  </a:txBody>
                  <a:tcPr>
                    <a:solidFill>
                      <a:srgbClr val="D9D9D9"/>
                    </a:solidFill>
                  </a:tcPr>
                </a:tc>
                <a:tc>
                  <a:txBody>
                    <a:bodyPr/>
                    <a:lstStyle/>
                    <a:p>
                      <a:pPr algn="ctr"/>
                      <a:endParaRPr lang="en-US" dirty="0">
                        <a:highlight>
                          <a:srgbClr val="FFFF00"/>
                        </a:highlight>
                        <a:latin typeface="Helvetica"/>
                        <a:cs typeface="Helvetica"/>
                      </a:endParaRPr>
                    </a:p>
                  </a:txBody>
                  <a:tcPr>
                    <a:solidFill>
                      <a:srgbClr val="D9D9D9"/>
                    </a:solidFill>
                  </a:tcPr>
                </a:tc>
                <a:extLst>
                  <a:ext uri="{0D108BD9-81ED-4DB2-BD59-A6C34878D82A}">
                    <a16:rowId xmlns:a16="http://schemas.microsoft.com/office/drawing/2014/main" val="1975224688"/>
                  </a:ext>
                </a:extLst>
              </a:tr>
              <a:tr h="1571142">
                <a:tc>
                  <a:txBody>
                    <a:bodyPr/>
                    <a:lstStyle/>
                    <a:p>
                      <a:pPr marL="0" marR="0" lvl="0" indent="0" algn="l" rtl="0" eaLnBrk="1" fontAlgn="auto" latinLnBrk="0" hangingPunct="1">
                        <a:lnSpc>
                          <a:spcPct val="100000"/>
                        </a:lnSpc>
                        <a:spcBef>
                          <a:spcPts val="0"/>
                        </a:spcBef>
                        <a:spcAft>
                          <a:spcPts val="0"/>
                        </a:spcAft>
                        <a:buClrTx/>
                        <a:buSzTx/>
                        <a:buFontTx/>
                        <a:buNone/>
                      </a:pPr>
                      <a:r>
                        <a:rPr lang="en-US" sz="1400" b="1" dirty="0">
                          <a:latin typeface="Montserrat" pitchFamily="2" charset="0"/>
                          <a:cs typeface="Helvetica"/>
                        </a:rPr>
                        <a:t>Facebook* </a:t>
                      </a:r>
                      <a:endParaRPr lang="en-US" sz="1400" dirty="0">
                        <a:latin typeface="Montserrat" pitchFamily="2" charset="0"/>
                      </a:endParaRPr>
                    </a:p>
                  </a:txBody>
                  <a:tcPr>
                    <a:solidFill>
                      <a:schemeClr val="bg1">
                        <a:lumMod val="95000"/>
                      </a:schemeClr>
                    </a:solidFill>
                  </a:tcPr>
                </a:tc>
                <a:tc>
                  <a:txBody>
                    <a:bodyPr/>
                    <a:lstStyle/>
                    <a:p>
                      <a:r>
                        <a:rPr lang="en-US" sz="1400" dirty="0">
                          <a:latin typeface="Montserrat" pitchFamily="2" charset="0"/>
                          <a:ea typeface="+mn-lt"/>
                          <a:cs typeface="Helvetica"/>
                        </a:rPr>
                        <a:t>There are so many on-the-go egg recipes you can create from so few ingredients.</a:t>
                      </a:r>
                    </a:p>
                    <a:p>
                      <a:endParaRPr lang="en-US" sz="1400" dirty="0">
                        <a:latin typeface="Montserrat" pitchFamily="2" charset="0"/>
                        <a:ea typeface="+mn-lt"/>
                        <a:cs typeface="Helvetica"/>
                      </a:endParaRPr>
                    </a:p>
                    <a:p>
                      <a:r>
                        <a:rPr lang="en-US" sz="1400" dirty="0">
                          <a:latin typeface="Montserrat" pitchFamily="2" charset="0"/>
                          <a:ea typeface="+mn-lt"/>
                          <a:cs typeface="Helvetica"/>
                        </a:rPr>
                        <a:t>What’s your dream egg sandwich for a summer picnic? Personally, we could really go for a 🧨💯❤️‍🔥🔥 right now. 😋</a:t>
                      </a:r>
                      <a:endParaRPr lang="en-US" sz="1400" b="1" dirty="0">
                        <a:latin typeface="Montserrat" pitchFamily="2" charset="0"/>
                        <a:ea typeface="+mn-lt"/>
                        <a:cs typeface="Helvetica"/>
                      </a:endParaRPr>
                    </a:p>
                  </a:txBody>
                  <a:tcP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algn="ctr"/>
                      <a:endParaRPr lang="en-US" dirty="0">
                        <a:latin typeface="Helvetica" panose="020B0604020202020204" pitchFamily="34" charset="0"/>
                        <a:cs typeface="Helvetica" panose="020B0604020202020204" pitchFamily="34" charset="0"/>
                      </a:endParaRPr>
                    </a:p>
                  </a:txBody>
                  <a:tcPr>
                    <a:solidFill>
                      <a:schemeClr val="bg1">
                        <a:lumMod val="95000"/>
                      </a:schemeClr>
                    </a:solidFill>
                  </a:tcPr>
                </a:tc>
                <a:extLst>
                  <a:ext uri="{0D108BD9-81ED-4DB2-BD59-A6C34878D82A}">
                    <a16:rowId xmlns:a16="http://schemas.microsoft.com/office/drawing/2014/main" val="2460201990"/>
                  </a:ext>
                </a:extLst>
              </a:tr>
            </a:tbl>
          </a:graphicData>
        </a:graphic>
      </p:graphicFrame>
      <p:pic>
        <p:nvPicPr>
          <p:cNvPr id="3" name="Picture 2">
            <a:extLst>
              <a:ext uri="{FF2B5EF4-FFF2-40B4-BE49-F238E27FC236}">
                <a16:creationId xmlns:a16="http://schemas.microsoft.com/office/drawing/2014/main" id="{CE207DC5-643D-A88B-FB39-A96FAFBA538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053645" y="1433255"/>
            <a:ext cx="2534516" cy="3168145"/>
          </a:xfrm>
          <a:prstGeom prst="rect">
            <a:avLst/>
          </a:prstGeom>
          <a:ln>
            <a:solidFill>
              <a:schemeClr val="tx1"/>
            </a:solidFill>
          </a:ln>
        </p:spPr>
      </p:pic>
      <p:sp>
        <p:nvSpPr>
          <p:cNvPr id="6" name="TextBox 5">
            <a:extLst>
              <a:ext uri="{FF2B5EF4-FFF2-40B4-BE49-F238E27FC236}">
                <a16:creationId xmlns:a16="http://schemas.microsoft.com/office/drawing/2014/main" id="{1A5CF382-3137-E88B-D297-B180A97EBB74}"/>
              </a:ext>
            </a:extLst>
          </p:cNvPr>
          <p:cNvSpPr txBox="1"/>
          <p:nvPr/>
        </p:nvSpPr>
        <p:spPr>
          <a:xfrm>
            <a:off x="2114550" y="4691712"/>
            <a:ext cx="5343525" cy="830997"/>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1600" b="1" dirty="0">
                <a:latin typeface="Helvetica" panose="020B0604020202020204" pitchFamily="34" charset="0"/>
                <a:cs typeface="Helvetica" panose="020B0604020202020204" pitchFamily="34" charset="0"/>
              </a:rPr>
              <a:t>*Note: </a:t>
            </a:r>
            <a:r>
              <a:rPr lang="en-US" sz="1600" dirty="0">
                <a:latin typeface="Helvetica" panose="020B0604020202020204" pitchFamily="34" charset="0"/>
                <a:cs typeface="Helvetica" panose="020B0604020202020204" pitchFamily="34" charset="0"/>
              </a:rPr>
              <a:t>Adjust copy as needed to align with post timing.</a:t>
            </a:r>
          </a:p>
          <a:p>
            <a:r>
              <a:rPr lang="en-US" sz="1600" dirty="0">
                <a:latin typeface="Helvetica" panose="020B0604020202020204" pitchFamily="34" charset="0"/>
                <a:cs typeface="Helvetica" panose="020B0604020202020204" pitchFamily="34" charset="0"/>
              </a:rPr>
              <a:t>For example: In place of “summer picnic” it could be an “after-school snack” or “WFH lunch.”</a:t>
            </a:r>
          </a:p>
        </p:txBody>
      </p:sp>
    </p:spTree>
    <p:extLst>
      <p:ext uri="{BB962C8B-B14F-4D97-AF65-F5344CB8AC3E}">
        <p14:creationId xmlns:p14="http://schemas.microsoft.com/office/powerpoint/2010/main" val="2319190849"/>
      </p:ext>
    </p:extLst>
  </p:cSld>
  <p:clrMapOvr>
    <a:masterClrMapping/>
  </p:clrMapOvr>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EEDA-BAD4-FE5A-AAA2-387B26338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AB955-B5D4-4A49-94D9-C6AF985D74E4}"/>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02F25975-29D9-5C79-2F1B-9142881440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F9C91DFF-E944-24DB-A495-0C9407377521}"/>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Ways to Use a Carton</a:t>
            </a:r>
          </a:p>
        </p:txBody>
      </p:sp>
      <p:graphicFrame>
        <p:nvGraphicFramePr>
          <p:cNvPr id="4" name="Table 3">
            <a:extLst>
              <a:ext uri="{FF2B5EF4-FFF2-40B4-BE49-F238E27FC236}">
                <a16:creationId xmlns:a16="http://schemas.microsoft.com/office/drawing/2014/main" id="{C1610790-5C08-4FA3-B418-1933144D7C64}"/>
              </a:ext>
            </a:extLst>
          </p:cNvPr>
          <p:cNvGraphicFramePr>
            <a:graphicFrameLocks noGrp="1"/>
          </p:cNvGraphicFramePr>
          <p:nvPr>
            <p:extLst>
              <p:ext uri="{D42A27DB-BD31-4B8C-83A1-F6EECF244321}">
                <p14:modId xmlns:p14="http://schemas.microsoft.com/office/powerpoint/2010/main" val="3571380184"/>
              </p:ext>
            </p:extLst>
          </p:nvPr>
        </p:nvGraphicFramePr>
        <p:xfrm>
          <a:off x="264374" y="3429001"/>
          <a:ext cx="11431440" cy="3420781"/>
        </p:xfrm>
        <a:graphic>
          <a:graphicData uri="http://schemas.openxmlformats.org/drawingml/2006/table">
            <a:tbl>
              <a:tblPr firstRow="1" bandRow="1">
                <a:tableStyleId>{00A15C55-8517-42AA-B614-E9B94910E393}</a:tableStyleId>
              </a:tblPr>
              <a:tblGrid>
                <a:gridCol w="1921408">
                  <a:extLst>
                    <a:ext uri="{9D8B030D-6E8A-4147-A177-3AD203B41FA5}">
                      <a16:colId xmlns:a16="http://schemas.microsoft.com/office/drawing/2014/main" val="2857460722"/>
                    </a:ext>
                  </a:extLst>
                </a:gridCol>
                <a:gridCol w="9510032">
                  <a:extLst>
                    <a:ext uri="{9D8B030D-6E8A-4147-A177-3AD203B41FA5}">
                      <a16:colId xmlns:a16="http://schemas.microsoft.com/office/drawing/2014/main" val="3127039784"/>
                    </a:ext>
                  </a:extLst>
                </a:gridCol>
              </a:tblGrid>
              <a:tr h="260278">
                <a:tc>
                  <a:txBody>
                    <a:bodyPr/>
                    <a:lstStyle/>
                    <a:p>
                      <a:pPr algn="ctr"/>
                      <a:r>
                        <a:rPr lang="en-US" sz="1400" dirty="0"/>
                        <a:t>Channel </a:t>
                      </a:r>
                    </a:p>
                  </a:txBody>
                  <a:tcPr>
                    <a:solidFill>
                      <a:srgbClr val="344860"/>
                    </a:solidFill>
                  </a:tcPr>
                </a:tc>
                <a:tc>
                  <a:txBody>
                    <a:bodyPr/>
                    <a:lstStyle/>
                    <a:p>
                      <a:pPr algn="ctr"/>
                      <a:r>
                        <a:rPr lang="en-US" sz="1400" dirty="0">
                          <a:latin typeface="Helvetica"/>
                          <a:cs typeface="Helvetica"/>
                        </a:rPr>
                        <a:t>Copy</a:t>
                      </a:r>
                    </a:p>
                  </a:txBody>
                  <a:tcPr>
                    <a:solidFill>
                      <a:srgbClr val="344860"/>
                    </a:solidFill>
                  </a:tcPr>
                </a:tc>
                <a:extLst>
                  <a:ext uri="{0D108BD9-81ED-4DB2-BD59-A6C34878D82A}">
                    <a16:rowId xmlns:a16="http://schemas.microsoft.com/office/drawing/2014/main" val="2186837870"/>
                  </a:ext>
                </a:extLst>
              </a:tr>
              <a:tr h="1317661">
                <a:tc>
                  <a:txBody>
                    <a:bodyPr/>
                    <a:lstStyle/>
                    <a:p>
                      <a:r>
                        <a:rPr lang="en-US" sz="1300" b="1" dirty="0">
                          <a:latin typeface="Montserrat" pitchFamily="2" charset="0"/>
                          <a:cs typeface="Helvetica"/>
                        </a:rPr>
                        <a:t>Instagram</a:t>
                      </a:r>
                    </a:p>
                  </a:txBody>
                  <a:tcPr>
                    <a:solidFill>
                      <a:srgbClr val="D9D9D9"/>
                    </a:solidFill>
                  </a:tcPr>
                </a:tc>
                <a:tc>
                  <a:txBody>
                    <a:bodyPr/>
                    <a:lstStyle/>
                    <a:p>
                      <a:pPr lvl="0" algn="l">
                        <a:lnSpc>
                          <a:spcPct val="100000"/>
                        </a:lnSpc>
                        <a:spcBef>
                          <a:spcPts val="0"/>
                        </a:spcBef>
                        <a:spcAft>
                          <a:spcPts val="0"/>
                        </a:spcAft>
                        <a:buNone/>
                      </a:pPr>
                      <a:r>
                        <a:rPr lang="en-US" sz="1400" dirty="0">
                          <a:latin typeface="Montserrat" pitchFamily="2" charset="0"/>
                        </a:rPr>
                        <a:t>Bet you didn’t know about #5… 👀​</a:t>
                      </a:r>
                    </a:p>
                    <a:p>
                      <a:pPr lvl="0" algn="l">
                        <a:lnSpc>
                          <a:spcPct val="100000"/>
                        </a:lnSpc>
                        <a:spcBef>
                          <a:spcPts val="0"/>
                        </a:spcBef>
                        <a:spcAft>
                          <a:spcPts val="0"/>
                        </a:spcAft>
                        <a:buNone/>
                      </a:pPr>
                      <a:endParaRPr lang="en-US" sz="1400" b="0" i="0" u="none" strike="noStrike" kern="1200" dirty="0">
                        <a:solidFill>
                          <a:srgbClr val="333333"/>
                        </a:solidFill>
                        <a:latin typeface="Montserrat" pitchFamily="2" charset="0"/>
                        <a:ea typeface="+mn-ea"/>
                        <a:cs typeface="+mn-cs"/>
                      </a:endParaRPr>
                    </a:p>
                    <a:p>
                      <a:pPr lvl="0" algn="l">
                        <a:lnSpc>
                          <a:spcPct val="100000"/>
                        </a:lnSpc>
                        <a:spcBef>
                          <a:spcPts val="0"/>
                        </a:spcBef>
                        <a:spcAft>
                          <a:spcPts val="0"/>
                        </a:spcAft>
                        <a:buNone/>
                      </a:pPr>
                      <a:r>
                        <a:rPr lang="en-US" sz="1400" b="0" i="0" u="none" strike="noStrike" kern="1200" dirty="0">
                          <a:solidFill>
                            <a:srgbClr val="333333"/>
                          </a:solidFill>
                          <a:latin typeface="Montserrat" pitchFamily="2" charset="0"/>
                          <a:ea typeface="+mn-ea"/>
                          <a:cs typeface="+mn-cs"/>
                        </a:rPr>
                        <a:t> #MeantToBeBroken </a:t>
                      </a:r>
                      <a:r>
                        <a:rPr lang="en-US" sz="1400" b="0" i="0" u="none" strike="noStrike" kern="1200" noProof="0" dirty="0">
                          <a:solidFill>
                            <a:srgbClr val="333333"/>
                          </a:solidFill>
                          <a:latin typeface="Montserrat" pitchFamily="2" charset="0"/>
                          <a:ea typeface="+mn-ea"/>
                          <a:cs typeface="+mn-cs"/>
                        </a:rPr>
                        <a:t>#eggs #recipeideas #budgetcooking #mealinspo #easymealideas </a:t>
                      </a:r>
                      <a:endParaRPr lang="en-US" sz="1400" b="0" i="0" u="none" strike="noStrike" kern="1200" dirty="0">
                        <a:solidFill>
                          <a:srgbClr val="333333"/>
                        </a:solidFill>
                        <a:latin typeface="Montserrat" pitchFamily="2" charset="0"/>
                        <a:ea typeface="+mn-ea"/>
                        <a:cs typeface="+mn-cs"/>
                      </a:endParaRPr>
                    </a:p>
                    <a:p>
                      <a:pPr lvl="0" algn="l">
                        <a:lnSpc>
                          <a:spcPct val="100000"/>
                        </a:lnSpc>
                        <a:spcBef>
                          <a:spcPts val="0"/>
                        </a:spcBef>
                        <a:spcAft>
                          <a:spcPts val="0"/>
                        </a:spcAft>
                        <a:buNone/>
                      </a:pPr>
                      <a:endParaRPr lang="en-US" sz="1400" dirty="0">
                        <a:latin typeface="Montserrat" pitchFamily="2" charset="0"/>
                      </a:endParaRPr>
                    </a:p>
                  </a:txBody>
                  <a:tcPr>
                    <a:solidFill>
                      <a:srgbClr val="D9D9D9"/>
                    </a:solidFill>
                  </a:tcPr>
                </a:tc>
                <a:extLst>
                  <a:ext uri="{0D108BD9-81ED-4DB2-BD59-A6C34878D82A}">
                    <a16:rowId xmlns:a16="http://schemas.microsoft.com/office/drawing/2014/main" val="1975224688"/>
                  </a:ext>
                </a:extLst>
              </a:tr>
              <a:tr h="1317661">
                <a:tc>
                  <a:txBody>
                    <a:bodyPr/>
                    <a:lstStyle/>
                    <a:p>
                      <a:r>
                        <a:rPr lang="en-US" sz="1300" b="1" dirty="0">
                          <a:latin typeface="Montserrat" pitchFamily="2" charset="0"/>
                          <a:cs typeface="Helvetica"/>
                        </a:rPr>
                        <a:t>Facebook </a:t>
                      </a:r>
                      <a:endParaRPr lang="en-US" sz="1300" b="1" dirty="0">
                        <a:latin typeface="Montserrat" pitchFamily="2" charset="0"/>
                        <a:cs typeface="Helvetica" panose="020B0604020202020204" pitchFamily="34" charset="0"/>
                      </a:endParaRPr>
                    </a:p>
                  </a:txBody>
                  <a:tcPr>
                    <a:solidFill>
                      <a:schemeClr val="bg1">
                        <a:lumMod val="95000"/>
                      </a:schemeClr>
                    </a:solidFill>
                  </a:tcPr>
                </a:tc>
                <a:tc>
                  <a:txBody>
                    <a:bodyPr/>
                    <a:lstStyle/>
                    <a:p>
                      <a:pPr lvl="0" algn="l">
                        <a:lnSpc>
                          <a:spcPct val="100000"/>
                        </a:lnSpc>
                        <a:spcBef>
                          <a:spcPts val="0"/>
                        </a:spcBef>
                        <a:spcAft>
                          <a:spcPts val="0"/>
                        </a:spcAft>
                        <a:buNone/>
                      </a:pPr>
                      <a:r>
                        <a:rPr lang="en-US" sz="1400" b="0" i="0" u="none" strike="noStrike" noProof="0" dirty="0">
                          <a:solidFill>
                            <a:srgbClr val="333333"/>
                          </a:solidFill>
                          <a:latin typeface="Montserrat" pitchFamily="2" charset="0"/>
                        </a:rPr>
                        <a:t>These 5 recipes prove eggs aren’t just for breakfast—they’re for every meal, snack, and craving in between. 🍳✨ </a:t>
                      </a:r>
                      <a:endParaRPr lang="en-US" sz="1400" dirty="0">
                        <a:latin typeface="Montserrat" pitchFamily="2" charset="0"/>
                      </a:endParaRPr>
                    </a:p>
                    <a:p>
                      <a:pPr lvl="0" algn="l">
                        <a:lnSpc>
                          <a:spcPct val="100000"/>
                        </a:lnSpc>
                        <a:spcBef>
                          <a:spcPts val="0"/>
                        </a:spcBef>
                        <a:spcAft>
                          <a:spcPts val="0"/>
                        </a:spcAft>
                        <a:buNone/>
                      </a:pPr>
                      <a:endParaRPr lang="en-US" sz="1400" dirty="0">
                        <a:latin typeface="Montserrat" pitchFamily="2" charset="0"/>
                      </a:endParaRPr>
                    </a:p>
                    <a:p>
                      <a:pPr lvl="0" algn="l">
                        <a:lnSpc>
                          <a:spcPct val="100000"/>
                        </a:lnSpc>
                        <a:spcBef>
                          <a:spcPts val="0"/>
                        </a:spcBef>
                        <a:spcAft>
                          <a:spcPts val="0"/>
                        </a:spcAft>
                        <a:buNone/>
                      </a:pPr>
                      <a:r>
                        <a:rPr lang="en-US" sz="1400" b="0" i="0" u="none" strike="noStrike" noProof="0" dirty="0">
                          <a:solidFill>
                            <a:srgbClr val="333333"/>
                          </a:solidFill>
                          <a:latin typeface="Montserrat" pitchFamily="2" charset="0"/>
                        </a:rPr>
                        <a:t>Follow us for more creative, delicious meal  ideas that make your eggs work harder (and smarter).</a:t>
                      </a:r>
                      <a:endParaRPr lang="en-US" sz="1400" dirty="0">
                        <a:latin typeface="Montserrat" pitchFamily="2" charset="0"/>
                      </a:endParaRPr>
                    </a:p>
                    <a:p>
                      <a:pPr lvl="0" algn="l">
                        <a:lnSpc>
                          <a:spcPct val="100000"/>
                        </a:lnSpc>
                        <a:spcBef>
                          <a:spcPts val="0"/>
                        </a:spcBef>
                        <a:spcAft>
                          <a:spcPts val="0"/>
                        </a:spcAft>
                        <a:buNone/>
                      </a:pPr>
                      <a:r>
                        <a:rPr lang="en-US" sz="1400" b="0" i="0" u="none" strike="noStrike" noProof="0" dirty="0">
                          <a:solidFill>
                            <a:schemeClr val="tx1"/>
                          </a:solidFill>
                          <a:latin typeface="Montserrat" pitchFamily="2" charset="0"/>
                        </a:rPr>
                        <a:t> </a:t>
                      </a:r>
                    </a:p>
                    <a:p>
                      <a:pPr lvl="0" algn="l">
                        <a:lnSpc>
                          <a:spcPct val="100000"/>
                        </a:lnSpc>
                        <a:spcBef>
                          <a:spcPts val="0"/>
                        </a:spcBef>
                        <a:spcAft>
                          <a:spcPts val="0"/>
                        </a:spcAft>
                        <a:buNone/>
                      </a:pPr>
                      <a:endParaRPr lang="en-US" sz="1400" dirty="0">
                        <a:latin typeface="Montserrat" pitchFamily="2" charset="0"/>
                      </a:endParaRPr>
                    </a:p>
                    <a:p>
                      <a:pPr lvl="0" algn="l">
                        <a:lnSpc>
                          <a:spcPct val="100000"/>
                        </a:lnSpc>
                        <a:spcBef>
                          <a:spcPts val="0"/>
                        </a:spcBef>
                        <a:spcAft>
                          <a:spcPts val="0"/>
                        </a:spcAft>
                        <a:buNone/>
                      </a:pPr>
                      <a:endParaRPr lang="en-US" sz="1400" dirty="0">
                        <a:latin typeface="Montserrat" pitchFamily="2" charset="0"/>
                      </a:endParaRPr>
                    </a:p>
                    <a:p>
                      <a:pPr lvl="0" algn="l">
                        <a:lnSpc>
                          <a:spcPct val="100000"/>
                        </a:lnSpc>
                        <a:spcBef>
                          <a:spcPts val="0"/>
                        </a:spcBef>
                        <a:spcAft>
                          <a:spcPts val="0"/>
                        </a:spcAft>
                        <a:buNone/>
                      </a:pPr>
                      <a:endParaRPr lang="en-US" sz="1400" dirty="0">
                        <a:latin typeface="Montserrat" pitchFamily="2" charset="0"/>
                      </a:endParaRPr>
                    </a:p>
                  </a:txBody>
                  <a:tcPr>
                    <a:solidFill>
                      <a:schemeClr val="bg1">
                        <a:lumMod val="95000"/>
                      </a:schemeClr>
                    </a:solidFill>
                  </a:tcPr>
                </a:tc>
                <a:extLst>
                  <a:ext uri="{0D108BD9-81ED-4DB2-BD59-A6C34878D82A}">
                    <a16:rowId xmlns:a16="http://schemas.microsoft.com/office/drawing/2014/main" val="2460201990"/>
                  </a:ext>
                </a:extLst>
              </a:tr>
            </a:tbl>
          </a:graphicData>
        </a:graphic>
      </p:graphicFrame>
      <p:pic>
        <p:nvPicPr>
          <p:cNvPr id="2057" name="Picture 9" descr="A carton of eggs&#10;&#10;AI-generated content may be incorrect.">
            <a:extLst>
              <a:ext uri="{FF2B5EF4-FFF2-40B4-BE49-F238E27FC236}">
                <a16:creationId xmlns:a16="http://schemas.microsoft.com/office/drawing/2014/main" id="{BDC430F8-A58D-FE46-67DF-2DF2105FF0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121" y="1001224"/>
            <a:ext cx="1828800" cy="228360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 pizza with pepperoni and cheese being poured over&#10;&#10;AI-generated content may be incorrect.">
            <a:extLst>
              <a:ext uri="{FF2B5EF4-FFF2-40B4-BE49-F238E27FC236}">
                <a16:creationId xmlns:a16="http://schemas.microsoft.com/office/drawing/2014/main" id="{E999B635-A252-5043-17A1-C028FE9AFF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6215" y="1001224"/>
            <a:ext cx="1828800" cy="228360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A sandwich with cheese and ham&#10;&#10;AI-generated content may be incorrect.">
            <a:extLst>
              <a:ext uri="{FF2B5EF4-FFF2-40B4-BE49-F238E27FC236}">
                <a16:creationId xmlns:a16="http://schemas.microsoft.com/office/drawing/2014/main" id="{17ED17D4-7AD9-6B1C-B646-00ABC0F086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4309" y="1001224"/>
            <a:ext cx="1828800" cy="228360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 close up of food&#10;&#10;AI-generated content may be incorrect.">
            <a:extLst>
              <a:ext uri="{FF2B5EF4-FFF2-40B4-BE49-F238E27FC236}">
                <a16:creationId xmlns:a16="http://schemas.microsoft.com/office/drawing/2014/main" id="{C49E22E4-5C83-867B-4B39-B60AAB5D67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403" y="1001224"/>
            <a:ext cx="1828800" cy="2283607"/>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A mug of egg scramble with a recipe&#10;&#10;AI-generated content may be incorrect.">
            <a:extLst>
              <a:ext uri="{FF2B5EF4-FFF2-40B4-BE49-F238E27FC236}">
                <a16:creationId xmlns:a16="http://schemas.microsoft.com/office/drawing/2014/main" id="{98261116-9A6C-B30A-F3B4-5FFF224722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70497" y="1001224"/>
            <a:ext cx="1828800" cy="228360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 bowl of oatmeal with apples and a spoon&#10;&#10;AI-generated content may be incorrect.">
            <a:extLst>
              <a:ext uri="{FF2B5EF4-FFF2-40B4-BE49-F238E27FC236}">
                <a16:creationId xmlns:a16="http://schemas.microsoft.com/office/drawing/2014/main" id="{3AB79BF5-C132-6E1C-FCFB-6EC1BE6441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68590" y="1001224"/>
            <a:ext cx="1828800" cy="228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986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DDBD5-3808-5D7B-8348-0933DE9ECB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8A5C4-F4A4-BB28-97EE-B33FE41A9648}"/>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98C7BB66-0956-5365-B0EE-61B15E32C5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58D23DD1-DFB0-EDDD-E7F3-B8579C5E9E91}"/>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Egg Tips</a:t>
            </a:r>
          </a:p>
        </p:txBody>
      </p:sp>
      <p:graphicFrame>
        <p:nvGraphicFramePr>
          <p:cNvPr id="4" name="Table 3">
            <a:extLst>
              <a:ext uri="{FF2B5EF4-FFF2-40B4-BE49-F238E27FC236}">
                <a16:creationId xmlns:a16="http://schemas.microsoft.com/office/drawing/2014/main" id="{EA34B811-5320-7FA8-52DB-D2E98684FB3E}"/>
              </a:ext>
            </a:extLst>
          </p:cNvPr>
          <p:cNvGraphicFramePr>
            <a:graphicFrameLocks noGrp="1"/>
          </p:cNvGraphicFramePr>
          <p:nvPr>
            <p:extLst>
              <p:ext uri="{D42A27DB-BD31-4B8C-83A1-F6EECF244321}">
                <p14:modId xmlns:p14="http://schemas.microsoft.com/office/powerpoint/2010/main" val="4132655760"/>
              </p:ext>
            </p:extLst>
          </p:nvPr>
        </p:nvGraphicFramePr>
        <p:xfrm>
          <a:off x="264374" y="3429001"/>
          <a:ext cx="11250686" cy="2994061"/>
        </p:xfrm>
        <a:graphic>
          <a:graphicData uri="http://schemas.openxmlformats.org/drawingml/2006/table">
            <a:tbl>
              <a:tblPr firstRow="1" bandRow="1">
                <a:tableStyleId>{00A15C55-8517-42AA-B614-E9B94910E393}</a:tableStyleId>
              </a:tblPr>
              <a:tblGrid>
                <a:gridCol w="1891027">
                  <a:extLst>
                    <a:ext uri="{9D8B030D-6E8A-4147-A177-3AD203B41FA5}">
                      <a16:colId xmlns:a16="http://schemas.microsoft.com/office/drawing/2014/main" val="2857460722"/>
                    </a:ext>
                  </a:extLst>
                </a:gridCol>
                <a:gridCol w="9359659">
                  <a:extLst>
                    <a:ext uri="{9D8B030D-6E8A-4147-A177-3AD203B41FA5}">
                      <a16:colId xmlns:a16="http://schemas.microsoft.com/office/drawing/2014/main" val="3127039784"/>
                    </a:ext>
                  </a:extLst>
                </a:gridCol>
              </a:tblGrid>
              <a:tr h="260278">
                <a:tc>
                  <a:txBody>
                    <a:bodyPr/>
                    <a:lstStyle/>
                    <a:p>
                      <a:pPr algn="ctr"/>
                      <a:r>
                        <a:rPr lang="en-US" sz="1400" dirty="0"/>
                        <a:t>Channel </a:t>
                      </a:r>
                    </a:p>
                  </a:txBody>
                  <a:tcPr>
                    <a:solidFill>
                      <a:srgbClr val="344860"/>
                    </a:solidFill>
                  </a:tcPr>
                </a:tc>
                <a:tc>
                  <a:txBody>
                    <a:bodyPr/>
                    <a:lstStyle/>
                    <a:p>
                      <a:pPr algn="ctr"/>
                      <a:r>
                        <a:rPr lang="en-US" sz="1400" dirty="0">
                          <a:latin typeface="Helvetica"/>
                          <a:cs typeface="Helvetica"/>
                        </a:rPr>
                        <a:t>Copy</a:t>
                      </a:r>
                    </a:p>
                  </a:txBody>
                  <a:tcPr>
                    <a:solidFill>
                      <a:srgbClr val="344860"/>
                    </a:solidFill>
                  </a:tcPr>
                </a:tc>
                <a:extLst>
                  <a:ext uri="{0D108BD9-81ED-4DB2-BD59-A6C34878D82A}">
                    <a16:rowId xmlns:a16="http://schemas.microsoft.com/office/drawing/2014/main" val="2186837870"/>
                  </a:ext>
                </a:extLst>
              </a:tr>
              <a:tr h="1317661">
                <a:tc>
                  <a:txBody>
                    <a:bodyPr/>
                    <a:lstStyle/>
                    <a:p>
                      <a:r>
                        <a:rPr lang="en-US" sz="1400" b="1" dirty="0">
                          <a:latin typeface="Montserrat" pitchFamily="2" charset="0"/>
                          <a:cs typeface="Helvetica"/>
                        </a:rPr>
                        <a:t>Instagram</a:t>
                      </a:r>
                    </a:p>
                  </a:txBody>
                  <a:tcPr>
                    <a:solidFill>
                      <a:srgbClr val="D9D9D9"/>
                    </a:solidFill>
                  </a:tcPr>
                </a:tc>
                <a:tc>
                  <a:txBody>
                    <a:bodyPr/>
                    <a:lstStyle/>
                    <a:p>
                      <a:pPr lvl="0" algn="l">
                        <a:lnSpc>
                          <a:spcPct val="100000"/>
                        </a:lnSpc>
                        <a:spcBef>
                          <a:spcPts val="0"/>
                        </a:spcBef>
                        <a:spcAft>
                          <a:spcPts val="0"/>
                        </a:spcAft>
                        <a:buNone/>
                      </a:pPr>
                      <a:r>
                        <a:rPr lang="en-US" sz="1400" dirty="0">
                          <a:latin typeface="Montserrat" pitchFamily="2" charset="0"/>
                        </a:rPr>
                        <a:t>Swap, freeze, level up. If you don't know what this means, then you might want to save these helpful egg meal prep tips. 🙌​</a:t>
                      </a:r>
                    </a:p>
                    <a:p>
                      <a:pPr lvl="0" algn="l">
                        <a:lnSpc>
                          <a:spcPct val="100000"/>
                        </a:lnSpc>
                        <a:spcBef>
                          <a:spcPts val="0"/>
                        </a:spcBef>
                        <a:spcAft>
                          <a:spcPts val="0"/>
                        </a:spcAft>
                        <a:buNone/>
                      </a:pPr>
                      <a:endParaRPr lang="en-US" sz="1400" dirty="0">
                        <a:latin typeface="Montserrat" pitchFamily="2" charset="0"/>
                      </a:endParaRPr>
                    </a:p>
                    <a:p>
                      <a:pPr lvl="0" algn="l">
                        <a:lnSpc>
                          <a:spcPct val="100000"/>
                        </a:lnSpc>
                        <a:spcBef>
                          <a:spcPts val="0"/>
                        </a:spcBef>
                        <a:spcAft>
                          <a:spcPts val="0"/>
                        </a:spcAft>
                        <a:buNone/>
                      </a:pPr>
                      <a:r>
                        <a:rPr lang="en-US" sz="1400" dirty="0">
                          <a:latin typeface="Montserrat" pitchFamily="2" charset="0"/>
                        </a:rPr>
                        <a:t>#MeantToBeBroken #mealprep #eggs #recipes ​</a:t>
                      </a:r>
                    </a:p>
                    <a:p>
                      <a:pPr lvl="0" algn="l">
                        <a:lnSpc>
                          <a:spcPct val="100000"/>
                        </a:lnSpc>
                        <a:spcBef>
                          <a:spcPts val="0"/>
                        </a:spcBef>
                        <a:spcAft>
                          <a:spcPts val="0"/>
                        </a:spcAft>
                        <a:buNone/>
                      </a:pPr>
                      <a:endParaRPr lang="en-US" sz="1400" dirty="0">
                        <a:latin typeface="Montserrat" pitchFamily="2" charset="0"/>
                      </a:endParaRPr>
                    </a:p>
                    <a:p>
                      <a:pPr lvl="0" algn="l">
                        <a:lnSpc>
                          <a:spcPct val="100000"/>
                        </a:lnSpc>
                        <a:spcBef>
                          <a:spcPts val="0"/>
                        </a:spcBef>
                        <a:spcAft>
                          <a:spcPts val="0"/>
                        </a:spcAft>
                        <a:buNone/>
                      </a:pPr>
                      <a:r>
                        <a:rPr lang="en-US" sz="1400" dirty="0">
                          <a:latin typeface="Montserrat" pitchFamily="2" charset="0"/>
                        </a:rPr>
                        <a:t>​</a:t>
                      </a:r>
                    </a:p>
                  </a:txBody>
                  <a:tcPr>
                    <a:solidFill>
                      <a:srgbClr val="D9D9D9"/>
                    </a:solidFill>
                  </a:tcPr>
                </a:tc>
                <a:extLst>
                  <a:ext uri="{0D108BD9-81ED-4DB2-BD59-A6C34878D82A}">
                    <a16:rowId xmlns:a16="http://schemas.microsoft.com/office/drawing/2014/main" val="1975224688"/>
                  </a:ext>
                </a:extLst>
              </a:tr>
              <a:tr h="1317661">
                <a:tc>
                  <a:txBody>
                    <a:bodyPr/>
                    <a:lstStyle/>
                    <a:p>
                      <a:r>
                        <a:rPr lang="en-US" sz="1400" b="1" dirty="0">
                          <a:latin typeface="Montserrat" pitchFamily="2" charset="0"/>
                          <a:cs typeface="Helvetica"/>
                        </a:rPr>
                        <a:t>Facebook </a:t>
                      </a:r>
                      <a:endParaRPr lang="en-US" sz="1400" b="1" dirty="0">
                        <a:latin typeface="Montserrat" pitchFamily="2" charset="0"/>
                        <a:cs typeface="Helvetica" panose="020B0604020202020204" pitchFamily="34" charset="0"/>
                      </a:endParaRPr>
                    </a:p>
                  </a:txBody>
                  <a:tcPr>
                    <a:solidFill>
                      <a:schemeClr val="bg1">
                        <a:lumMod val="95000"/>
                      </a:schemeClr>
                    </a:solidFill>
                  </a:tcPr>
                </a:tc>
                <a:tc>
                  <a:txBody>
                    <a:bodyPr/>
                    <a:lstStyle/>
                    <a:p>
                      <a:pPr lvl="0" algn="l">
                        <a:lnSpc>
                          <a:spcPct val="100000"/>
                        </a:lnSpc>
                        <a:spcBef>
                          <a:spcPts val="0"/>
                        </a:spcBef>
                        <a:spcAft>
                          <a:spcPts val="0"/>
                        </a:spcAft>
                        <a:buNone/>
                      </a:pPr>
                      <a:r>
                        <a:rPr lang="en-US" sz="1400" b="0" i="0" u="none" strike="noStrike" noProof="0" dirty="0">
                          <a:solidFill>
                            <a:srgbClr val="333333"/>
                          </a:solidFill>
                          <a:latin typeface="Montserrat" pitchFamily="2" charset="0"/>
                        </a:rPr>
                        <a:t>Expand your meal prep portfolio with these key tips on how and when to use your eggs. Your next great recipe idea could already be in your kitchen! ✨🥚</a:t>
                      </a:r>
                      <a:endParaRPr lang="en-US" sz="1400" dirty="0">
                        <a:latin typeface="Montserrat" pitchFamily="2" charset="0"/>
                      </a:endParaRPr>
                    </a:p>
                  </a:txBody>
                  <a:tcPr>
                    <a:solidFill>
                      <a:schemeClr val="bg1">
                        <a:lumMod val="95000"/>
                      </a:schemeClr>
                    </a:solidFill>
                  </a:tcPr>
                </a:tc>
                <a:extLst>
                  <a:ext uri="{0D108BD9-81ED-4DB2-BD59-A6C34878D82A}">
                    <a16:rowId xmlns:a16="http://schemas.microsoft.com/office/drawing/2014/main" val="2460201990"/>
                  </a:ext>
                </a:extLst>
              </a:tr>
            </a:tbl>
          </a:graphicData>
        </a:graphic>
      </p:graphicFrame>
      <p:pic>
        <p:nvPicPr>
          <p:cNvPr id="1026" name="Picture 2">
            <a:extLst>
              <a:ext uri="{FF2B5EF4-FFF2-40B4-BE49-F238E27FC236}">
                <a16:creationId xmlns:a16="http://schemas.microsoft.com/office/drawing/2014/main" id="{45C1387B-6E3A-138C-3031-E382ACBE2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374" y="920392"/>
            <a:ext cx="1645920" cy="20581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9A7AFA97-D016-7275-0729-BD2D1FA6ED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8904" y="920392"/>
            <a:ext cx="1645920" cy="20581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A6FB93-23B2-F135-2898-3B17FE9E71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3433" y="920392"/>
            <a:ext cx="1645920" cy="205815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a:extLst>
              <a:ext uri="{FF2B5EF4-FFF2-40B4-BE49-F238E27FC236}">
                <a16:creationId xmlns:a16="http://schemas.microsoft.com/office/drawing/2014/main" id="{2793554B-050E-1000-D0F8-EA03D6E4F1B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7962" y="920392"/>
            <a:ext cx="1645920" cy="20581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BF424EEB-13A6-E2D5-B6BC-A4101AB5936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2491" y="920392"/>
            <a:ext cx="1645920" cy="205815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C2BCEC6F-C079-D4A9-F575-D3DDE18B5A6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7020" y="920392"/>
            <a:ext cx="1645920" cy="205815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C8D4F64-6FBA-EF8B-9472-1288E89FA86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11551" y="920392"/>
            <a:ext cx="1645920" cy="2058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2559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12E99-71F7-229B-DB68-A8FA35A314EA}"/>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2172F4-B6BD-4036-C53E-56874B428475}"/>
              </a:ext>
            </a:extLst>
          </p:cNvPr>
          <p:cNvSpPr>
            <a:spLocks noGrp="1"/>
          </p:cNvSpPr>
          <p:nvPr>
            <p:ph type="sldNum" sz="quarter" idx="2"/>
          </p:nvPr>
        </p:nvSpPr>
        <p:spPr>
          <a:xfrm>
            <a:off x="11941192" y="13081000"/>
            <a:ext cx="488916"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24</a:t>
            </a:fld>
            <a:endParaRPr lang="en-US" dirty="0"/>
          </a:p>
        </p:txBody>
      </p:sp>
      <p:sp>
        <p:nvSpPr>
          <p:cNvPr id="5" name="TextBox 4">
            <a:extLst>
              <a:ext uri="{FF2B5EF4-FFF2-40B4-BE49-F238E27FC236}">
                <a16:creationId xmlns:a16="http://schemas.microsoft.com/office/drawing/2014/main" id="{76A49E57-6FD5-2922-7125-03F68377A03A}"/>
              </a:ext>
            </a:extLst>
          </p:cNvPr>
          <p:cNvSpPr txBox="1"/>
          <p:nvPr/>
        </p:nvSpPr>
        <p:spPr>
          <a:xfrm>
            <a:off x="0" y="-79653"/>
            <a:ext cx="12264711" cy="7017306"/>
          </a:xfrm>
          <a:prstGeom prst="rect">
            <a:avLst/>
          </a:prstGeom>
          <a:solidFill>
            <a:srgbClr val="344960"/>
          </a:solid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sp>
        <p:nvSpPr>
          <p:cNvPr id="9" name="TextBox 8">
            <a:extLst>
              <a:ext uri="{FF2B5EF4-FFF2-40B4-BE49-F238E27FC236}">
                <a16:creationId xmlns:a16="http://schemas.microsoft.com/office/drawing/2014/main" id="{F45F2954-16CE-A932-9B9B-DF1AF1DE799A}"/>
              </a:ext>
            </a:extLst>
          </p:cNvPr>
          <p:cNvSpPr txBox="1"/>
          <p:nvPr/>
        </p:nvSpPr>
        <p:spPr>
          <a:xfrm>
            <a:off x="0" y="3429000"/>
            <a:ext cx="12190229" cy="1107996"/>
          </a:xfrm>
          <a:prstGeom prst="rect">
            <a:avLst/>
          </a:prstGeom>
          <a:solidFill>
            <a:srgbClr val="344960"/>
          </a:solidFill>
        </p:spPr>
        <p:txBody>
          <a:bodyPr wrap="square" lIns="91440" tIns="45720" rIns="91440" bIns="45720" rtlCol="0" anchor="t">
            <a:spAutoFit/>
          </a:bodyPr>
          <a:lstStyle/>
          <a:p>
            <a:pPr algn="ctr"/>
            <a:r>
              <a:rPr lang="en-US" sz="6600" b="1" dirty="0">
                <a:solidFill>
                  <a:schemeClr val="bg1"/>
                </a:solidFill>
                <a:latin typeface="Montserrat" pitchFamily="2" charset="0"/>
                <a:cs typeface="Helvetica"/>
              </a:rPr>
              <a:t>LinkedIn Posts</a:t>
            </a:r>
            <a:endParaRPr lang="en-US" sz="6600" b="1" dirty="0">
              <a:solidFill>
                <a:schemeClr val="bg1"/>
              </a:solidFill>
              <a:latin typeface="Montserrat" pitchFamily="2" charset="0"/>
              <a:cs typeface="Helvetica" panose="020B0604020202020204" pitchFamily="34" charset="0"/>
            </a:endParaRPr>
          </a:p>
        </p:txBody>
      </p:sp>
      <p:grpSp>
        <p:nvGrpSpPr>
          <p:cNvPr id="8" name="Group 7">
            <a:extLst>
              <a:ext uri="{FF2B5EF4-FFF2-40B4-BE49-F238E27FC236}">
                <a16:creationId xmlns:a16="http://schemas.microsoft.com/office/drawing/2014/main" id="{97A85939-23DB-3A4E-0E6D-19E5FE90DA38}"/>
              </a:ext>
            </a:extLst>
          </p:cNvPr>
          <p:cNvGrpSpPr/>
          <p:nvPr/>
        </p:nvGrpSpPr>
        <p:grpSpPr>
          <a:xfrm>
            <a:off x="2757882" y="582921"/>
            <a:ext cx="6672753" cy="2108793"/>
            <a:chOff x="2554091" y="733549"/>
            <a:chExt cx="7160078" cy="2170816"/>
          </a:xfrm>
        </p:grpSpPr>
        <p:pic>
          <p:nvPicPr>
            <p:cNvPr id="3" name="Picture 2">
              <a:extLst>
                <a:ext uri="{FF2B5EF4-FFF2-40B4-BE49-F238E27FC236}">
                  <a16:creationId xmlns:a16="http://schemas.microsoft.com/office/drawing/2014/main" id="{565AD002-DEC5-EF64-A3F3-8AC40FC062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
            <a:stretch/>
          </p:blipFill>
          <p:spPr>
            <a:xfrm>
              <a:off x="2554091" y="733832"/>
              <a:ext cx="4200505" cy="2169411"/>
            </a:xfrm>
            <a:prstGeom prst="rect">
              <a:avLst/>
            </a:prstGeom>
          </p:spPr>
        </p:pic>
        <p:pic>
          <p:nvPicPr>
            <p:cNvPr id="7" name="Picture 6" descr="A black background with orange text&#10;&#10;Description automatically generated">
              <a:extLst>
                <a:ext uri="{FF2B5EF4-FFF2-40B4-BE49-F238E27FC236}">
                  <a16:creationId xmlns:a16="http://schemas.microsoft.com/office/drawing/2014/main" id="{1A947193-40EB-7C86-C079-B71AE4AF5326}"/>
                </a:ext>
              </a:extLst>
            </p:cNvPr>
            <p:cNvPicPr>
              <a:picLocks noChangeAspect="1"/>
            </p:cNvPicPr>
            <p:nvPr/>
          </p:nvPicPr>
          <p:blipFill rotWithShape="1">
            <a:blip r:embed="rId4"/>
            <a:srcRect l="-1063" r="10560"/>
            <a:stretch/>
          </p:blipFill>
          <p:spPr>
            <a:xfrm>
              <a:off x="6188312" y="733549"/>
              <a:ext cx="3525857" cy="2170816"/>
            </a:xfrm>
            <a:prstGeom prst="rect">
              <a:avLst/>
            </a:prstGeom>
          </p:spPr>
        </p:pic>
      </p:grpSp>
    </p:spTree>
    <p:extLst>
      <p:ext uri="{BB962C8B-B14F-4D97-AF65-F5344CB8AC3E}">
        <p14:creationId xmlns:p14="http://schemas.microsoft.com/office/powerpoint/2010/main" val="2339988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EEDA-BAD4-FE5A-AAA2-387B26338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AB955-B5D4-4A49-94D9-C6AF985D74E4}"/>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02F25975-29D9-5C79-2F1B-9142881440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F9C91DFF-E944-24DB-A495-0C9407377521}"/>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LinkedIn</a:t>
            </a:r>
            <a:endParaRPr lang="en-US" dirty="0">
              <a:latin typeface="Montserrat" pitchFamily="2" charset="0"/>
            </a:endParaRPr>
          </a:p>
        </p:txBody>
      </p:sp>
      <p:graphicFrame>
        <p:nvGraphicFramePr>
          <p:cNvPr id="4" name="Table 3">
            <a:extLst>
              <a:ext uri="{FF2B5EF4-FFF2-40B4-BE49-F238E27FC236}">
                <a16:creationId xmlns:a16="http://schemas.microsoft.com/office/drawing/2014/main" id="{C1610790-5C08-4FA3-B418-1933144D7C64}"/>
              </a:ext>
            </a:extLst>
          </p:cNvPr>
          <p:cNvGraphicFramePr>
            <a:graphicFrameLocks noGrp="1"/>
          </p:cNvGraphicFramePr>
          <p:nvPr>
            <p:extLst>
              <p:ext uri="{D42A27DB-BD31-4B8C-83A1-F6EECF244321}">
                <p14:modId xmlns:p14="http://schemas.microsoft.com/office/powerpoint/2010/main" val="3353336295"/>
              </p:ext>
            </p:extLst>
          </p:nvPr>
        </p:nvGraphicFramePr>
        <p:xfrm>
          <a:off x="79744" y="921488"/>
          <a:ext cx="12036032" cy="6564750"/>
        </p:xfrm>
        <a:graphic>
          <a:graphicData uri="http://schemas.openxmlformats.org/drawingml/2006/table">
            <a:tbl>
              <a:tblPr firstRow="1" bandRow="1">
                <a:tableStyleId>{00A15C55-8517-42AA-B614-E9B94910E393}</a:tableStyleId>
              </a:tblPr>
              <a:tblGrid>
                <a:gridCol w="1348686">
                  <a:extLst>
                    <a:ext uri="{9D8B030D-6E8A-4147-A177-3AD203B41FA5}">
                      <a16:colId xmlns:a16="http://schemas.microsoft.com/office/drawing/2014/main" val="2857460722"/>
                    </a:ext>
                  </a:extLst>
                </a:gridCol>
                <a:gridCol w="7795580">
                  <a:extLst>
                    <a:ext uri="{9D8B030D-6E8A-4147-A177-3AD203B41FA5}">
                      <a16:colId xmlns:a16="http://schemas.microsoft.com/office/drawing/2014/main" val="3127039784"/>
                    </a:ext>
                  </a:extLst>
                </a:gridCol>
                <a:gridCol w="2891766">
                  <a:extLst>
                    <a:ext uri="{9D8B030D-6E8A-4147-A177-3AD203B41FA5}">
                      <a16:colId xmlns:a16="http://schemas.microsoft.com/office/drawing/2014/main" val="1103829451"/>
                    </a:ext>
                  </a:extLst>
                </a:gridCol>
              </a:tblGrid>
              <a:tr h="328574">
                <a:tc>
                  <a:txBody>
                    <a:bodyPr/>
                    <a:lstStyle/>
                    <a:p>
                      <a:pPr algn="ctr"/>
                      <a:r>
                        <a:rPr lang="en-US" sz="1400" dirty="0"/>
                        <a:t>Channel </a:t>
                      </a:r>
                    </a:p>
                  </a:txBody>
                  <a:tcPr>
                    <a:solidFill>
                      <a:srgbClr val="344860"/>
                    </a:solidFill>
                  </a:tcPr>
                </a:tc>
                <a:tc>
                  <a:txBody>
                    <a:bodyPr/>
                    <a:lstStyle/>
                    <a:p>
                      <a:pPr algn="ctr"/>
                      <a:r>
                        <a:rPr lang="en-US" sz="1400" dirty="0">
                          <a:latin typeface="Helvetica" panose="020B0604020202020204" pitchFamily="34" charset="0"/>
                          <a:cs typeface="Helvetica" panose="020B0604020202020204" pitchFamily="34" charset="0"/>
                        </a:rPr>
                        <a:t>Copy</a:t>
                      </a:r>
                    </a:p>
                  </a:txBody>
                  <a:tcPr>
                    <a:solidFill>
                      <a:srgbClr val="344860"/>
                    </a:solidFill>
                  </a:tcPr>
                </a:tc>
                <a:tc>
                  <a:txBody>
                    <a:bodyPr/>
                    <a:lstStyle/>
                    <a:p>
                      <a:pPr algn="ctr"/>
                      <a:r>
                        <a:rPr lang="en-US" sz="1400" dirty="0">
                          <a:latin typeface="Helvetica"/>
                          <a:cs typeface="Helvetica"/>
                        </a:rPr>
                        <a:t>Suggested Image</a:t>
                      </a:r>
                      <a:endParaRPr lang="en-US" sz="1400" dirty="0">
                        <a:latin typeface="Helvetica" panose="020B0604020202020204" pitchFamily="34" charset="0"/>
                        <a:cs typeface="Helvetica" panose="020B0604020202020204" pitchFamily="34" charset="0"/>
                      </a:endParaRPr>
                    </a:p>
                  </a:txBody>
                  <a:tcPr>
                    <a:solidFill>
                      <a:srgbClr val="344860"/>
                    </a:solidFill>
                  </a:tcPr>
                </a:tc>
                <a:extLst>
                  <a:ext uri="{0D108BD9-81ED-4DB2-BD59-A6C34878D82A}">
                    <a16:rowId xmlns:a16="http://schemas.microsoft.com/office/drawing/2014/main" val="2186837870"/>
                  </a:ext>
                </a:extLst>
              </a:tr>
              <a:tr h="1861921">
                <a:tc>
                  <a:txBody>
                    <a:bodyPr/>
                    <a:lstStyle/>
                    <a:p>
                      <a:r>
                        <a:rPr lang="en-US" sz="1400" b="1" dirty="0">
                          <a:latin typeface="Montserrat" pitchFamily="2" charset="0"/>
                          <a:cs typeface="Helvetica"/>
                        </a:rPr>
                        <a:t>LinkedIn</a:t>
                      </a:r>
                      <a:endParaRPr lang="en-US" sz="1400" b="1" dirty="0">
                        <a:latin typeface="Montserrat" pitchFamily="2" charset="0"/>
                        <a:cs typeface="Helvetica" panose="020B0604020202020204" pitchFamily="34" charset="0"/>
                      </a:endParaRPr>
                    </a:p>
                  </a:txBody>
                  <a:tcPr>
                    <a:solidFill>
                      <a:srgbClr val="D9D9D9"/>
                    </a:solidFill>
                  </a:tcPr>
                </a:tc>
                <a:tc>
                  <a:txBody>
                    <a:bodyPr/>
                    <a:lstStyle/>
                    <a:p>
                      <a:pPr lvl="0">
                        <a:buNone/>
                      </a:pPr>
                      <a:r>
                        <a:rPr lang="en-US" sz="1400" b="0" i="0" u="none" strike="noStrike" noProof="0" dirty="0">
                          <a:solidFill>
                            <a:schemeClr val="tx1"/>
                          </a:solidFill>
                          <a:highlight>
                            <a:srgbClr val="FFFF00"/>
                          </a:highlight>
                          <a:latin typeface="Montserrat" pitchFamily="2" charset="0"/>
                        </a:rPr>
                        <a:t>[Insert farm name/state org name]</a:t>
                      </a:r>
                      <a:r>
                        <a:rPr lang="en-US" sz="1400" b="0" i="0" u="none" strike="noStrike" noProof="0" dirty="0">
                          <a:solidFill>
                            <a:schemeClr val="tx1"/>
                          </a:solidFill>
                          <a:latin typeface="Montserrat" pitchFamily="2" charset="0"/>
                        </a:rPr>
                        <a:t>, with America's egg farmers and the American Egg Board, is on a mission to change how people view and use eggs. Every egg is a perfect little package of amazing potential—when you break an egg, you're breaking into endless inspiration, versatility, and convenience. </a:t>
                      </a:r>
                    </a:p>
                    <a:p>
                      <a:pPr lvl="0">
                        <a:buNone/>
                      </a:pPr>
                      <a:endParaRPr lang="en-US" sz="1400" b="0" i="0" u="none" strike="noStrike" noProof="0" dirty="0">
                        <a:solidFill>
                          <a:schemeClr val="tx1"/>
                        </a:solidFill>
                        <a:latin typeface="Montserrat" pitchFamily="2" charset="0"/>
                      </a:endParaRPr>
                    </a:p>
                    <a:p>
                      <a:pPr lvl="0">
                        <a:buNone/>
                      </a:pPr>
                      <a:r>
                        <a:rPr lang="en-US" sz="1400" b="0" i="0" u="none" strike="noStrike" noProof="0" dirty="0">
                          <a:solidFill>
                            <a:schemeClr val="tx1"/>
                          </a:solidFill>
                          <a:latin typeface="Montserrat" pitchFamily="2" charset="0"/>
                        </a:rPr>
                        <a:t>Click the link below learn how to break out of your cooking routine and unlock the endless potential of this kitchen superhero!</a:t>
                      </a:r>
                      <a:endParaRPr lang="en-US" sz="1400" dirty="0">
                        <a:latin typeface="Montserrat" pitchFamily="2" charset="0"/>
                      </a:endParaRPr>
                    </a:p>
                    <a:p>
                      <a:pPr lvl="0">
                        <a:buNone/>
                      </a:pPr>
                      <a:endParaRPr lang="en-US" sz="1400" b="0" i="0" u="none" strike="noStrike" noProof="0" dirty="0">
                        <a:solidFill>
                          <a:schemeClr val="tx1"/>
                        </a:solidFill>
                        <a:latin typeface="Montserrat" pitchFamily="2" charset="0"/>
                      </a:endParaRPr>
                    </a:p>
                    <a:p>
                      <a:pPr lvl="0">
                        <a:buNone/>
                      </a:pPr>
                      <a:r>
                        <a:rPr lang="en-US" sz="1400" b="0" i="0" u="none" strike="noStrike" noProof="0" dirty="0">
                          <a:solidFill>
                            <a:schemeClr val="tx1"/>
                          </a:solidFill>
                          <a:latin typeface="Montserrat" pitchFamily="2" charset="0"/>
                        </a:rPr>
                        <a:t>Meanttobebroken.org</a:t>
                      </a:r>
                      <a:endParaRPr lang="en-US" sz="1400" dirty="0">
                        <a:latin typeface="Montserrat" pitchFamily="2" charset="0"/>
                      </a:endParaRPr>
                    </a:p>
                  </a:txBody>
                  <a:tcPr>
                    <a:solidFill>
                      <a:srgbClr val="D9D9D9"/>
                    </a:solidFill>
                  </a:tcPr>
                </a:tc>
                <a:tc>
                  <a:txBody>
                    <a:bodyPr/>
                    <a:lstStyle/>
                    <a:p>
                      <a:pPr lvl="0" algn="ctr">
                        <a:buNone/>
                      </a:pPr>
                      <a:endParaRPr lang="en-US" dirty="0"/>
                    </a:p>
                  </a:txBody>
                  <a:tcPr>
                    <a:solidFill>
                      <a:srgbClr val="D9D9D9"/>
                    </a:solidFill>
                  </a:tcPr>
                </a:tc>
                <a:extLst>
                  <a:ext uri="{0D108BD9-81ED-4DB2-BD59-A6C34878D82A}">
                    <a16:rowId xmlns:a16="http://schemas.microsoft.com/office/drawing/2014/main" val="1975224688"/>
                  </a:ext>
                </a:extLst>
              </a:tr>
              <a:tr h="1786096">
                <a:tc>
                  <a:txBody>
                    <a:bodyPr/>
                    <a:lstStyle/>
                    <a:p>
                      <a:r>
                        <a:rPr lang="en-US" sz="1400" b="1" dirty="0">
                          <a:latin typeface="Montserrat" pitchFamily="2" charset="0"/>
                          <a:cs typeface="Helvetica"/>
                        </a:rPr>
                        <a:t>LinkedIn</a:t>
                      </a:r>
                      <a:endParaRPr lang="en-US" sz="1400" b="1" dirty="0">
                        <a:latin typeface="Montserrat" pitchFamily="2" charset="0"/>
                        <a:cs typeface="Helvetica" panose="020B0604020202020204" pitchFamily="34" charset="0"/>
                      </a:endParaRPr>
                    </a:p>
                  </a:txBody>
                  <a:tcPr>
                    <a:solidFill>
                      <a:srgbClr val="D9D9D9"/>
                    </a:solidFill>
                  </a:tcPr>
                </a:tc>
                <a:tc>
                  <a:txBody>
                    <a:bodyPr/>
                    <a:lstStyle/>
                    <a:p>
                      <a:pPr lvl="0">
                        <a:buNone/>
                      </a:pPr>
                      <a:r>
                        <a:rPr lang="en-US" sz="1400" b="0" i="0" u="none" strike="noStrike" noProof="0" dirty="0">
                          <a:solidFill>
                            <a:schemeClr val="tx1"/>
                          </a:solidFill>
                          <a:latin typeface="Montserrat" pitchFamily="2" charset="0"/>
                        </a:rPr>
                        <a:t>Eggs have long been seen as just a staple, but </a:t>
                      </a:r>
                      <a:r>
                        <a:rPr lang="en-US" sz="1400" b="0" i="0" u="none" strike="noStrike" noProof="0" dirty="0">
                          <a:solidFill>
                            <a:schemeClr val="tx1"/>
                          </a:solidFill>
                          <a:highlight>
                            <a:srgbClr val="FFFF00"/>
                          </a:highlight>
                          <a:latin typeface="Montserrat" pitchFamily="2" charset="0"/>
                        </a:rPr>
                        <a:t>[Insert farm name/state org name]</a:t>
                      </a:r>
                      <a:r>
                        <a:rPr lang="en-US" sz="1400" b="0" i="0" u="none" strike="noStrike" noProof="0" dirty="0">
                          <a:solidFill>
                            <a:schemeClr val="tx1"/>
                          </a:solidFill>
                          <a:latin typeface="Montserrat" pitchFamily="2" charset="0"/>
                        </a:rPr>
                        <a:t> knows they're so much more than that. A solution you can feel confident in, eggs are a blank canvas for culinary creativity. </a:t>
                      </a:r>
                    </a:p>
                    <a:p>
                      <a:pPr lvl="0" algn="l">
                        <a:lnSpc>
                          <a:spcPct val="100000"/>
                        </a:lnSpc>
                        <a:spcBef>
                          <a:spcPts val="0"/>
                        </a:spcBef>
                        <a:spcAft>
                          <a:spcPts val="0"/>
                        </a:spcAft>
                        <a:buNone/>
                      </a:pPr>
                      <a:endParaRPr lang="en-US" sz="1400" b="0" i="0" u="none" strike="noStrike" noProof="0" dirty="0">
                        <a:solidFill>
                          <a:schemeClr val="tx1"/>
                        </a:solidFill>
                        <a:latin typeface="Montserrat" pitchFamily="2" charset="0"/>
                      </a:endParaRPr>
                    </a:p>
                    <a:p>
                      <a:pPr lvl="0" algn="l">
                        <a:lnSpc>
                          <a:spcPct val="100000"/>
                        </a:lnSpc>
                        <a:spcBef>
                          <a:spcPts val="0"/>
                        </a:spcBef>
                        <a:spcAft>
                          <a:spcPts val="0"/>
                        </a:spcAft>
                        <a:buNone/>
                      </a:pPr>
                      <a:r>
                        <a:rPr lang="en-US" sz="1400" b="0" i="0" u="none" strike="noStrike" noProof="0" dirty="0">
                          <a:solidFill>
                            <a:schemeClr val="tx1"/>
                          </a:solidFill>
                          <a:latin typeface="Montserrat" pitchFamily="2" charset="0"/>
                        </a:rPr>
                        <a:t>Break into inspiration—and a few eggs—today!</a:t>
                      </a:r>
                    </a:p>
                    <a:p>
                      <a:pPr lvl="0" algn="l">
                        <a:lnSpc>
                          <a:spcPct val="100000"/>
                        </a:lnSpc>
                        <a:spcBef>
                          <a:spcPts val="0"/>
                        </a:spcBef>
                        <a:spcAft>
                          <a:spcPts val="0"/>
                        </a:spcAft>
                        <a:buNone/>
                      </a:pPr>
                      <a:endParaRPr lang="en-US" sz="1400" b="0" i="0" u="none" strike="noStrike" noProof="0" dirty="0">
                        <a:solidFill>
                          <a:schemeClr val="tx1"/>
                        </a:solidFill>
                        <a:latin typeface="Montserrat" pitchFamily="2" charset="0"/>
                      </a:endParaRPr>
                    </a:p>
                    <a:p>
                      <a:pPr lvl="0" algn="l">
                        <a:lnSpc>
                          <a:spcPct val="100000"/>
                        </a:lnSpc>
                        <a:spcBef>
                          <a:spcPts val="0"/>
                        </a:spcBef>
                        <a:spcAft>
                          <a:spcPts val="0"/>
                        </a:spcAft>
                        <a:buNone/>
                      </a:pPr>
                      <a:r>
                        <a:rPr lang="en-US" sz="1400" b="0" i="0" u="none" strike="noStrike" noProof="0" dirty="0">
                          <a:solidFill>
                            <a:schemeClr val="tx1"/>
                          </a:solidFill>
                          <a:highlight>
                            <a:srgbClr val="FFFF00"/>
                          </a:highlight>
                          <a:latin typeface="Montserrat" pitchFamily="2" charset="0"/>
                        </a:rPr>
                        <a:t>Meanttobebroken.org</a:t>
                      </a:r>
                    </a:p>
                  </a:txBody>
                  <a:tcPr>
                    <a:solidFill>
                      <a:srgbClr val="D9D9D9"/>
                    </a:solidFill>
                  </a:tcPr>
                </a:tc>
                <a:tc>
                  <a:txBody>
                    <a:bodyPr/>
                    <a:lstStyle/>
                    <a:p>
                      <a:pPr lvl="0" algn="ctr">
                        <a:buNone/>
                      </a:pPr>
                      <a:endParaRPr lang="en-US" dirty="0"/>
                    </a:p>
                  </a:txBody>
                  <a:tcPr>
                    <a:solidFill>
                      <a:srgbClr val="D9D9D9"/>
                    </a:solidFill>
                  </a:tcPr>
                </a:tc>
                <a:extLst>
                  <a:ext uri="{0D108BD9-81ED-4DB2-BD59-A6C34878D82A}">
                    <a16:rowId xmlns:a16="http://schemas.microsoft.com/office/drawing/2014/main" val="221966420"/>
                  </a:ext>
                </a:extLst>
              </a:tr>
              <a:tr h="1861921">
                <a:tc>
                  <a:txBody>
                    <a:bodyPr/>
                    <a:lstStyle/>
                    <a:p>
                      <a:r>
                        <a:rPr lang="en-US" sz="1400" b="1" dirty="0">
                          <a:latin typeface="Montserrat" pitchFamily="2" charset="0"/>
                          <a:cs typeface="Helvetica"/>
                        </a:rPr>
                        <a:t>LinkedIn</a:t>
                      </a:r>
                      <a:endParaRPr lang="en-US" sz="1400" b="1" dirty="0">
                        <a:latin typeface="Montserrat" pitchFamily="2" charset="0"/>
                        <a:cs typeface="Helvetica" panose="020B0604020202020204" pitchFamily="34" charset="0"/>
                      </a:endParaRPr>
                    </a:p>
                  </a:txBody>
                  <a:tcPr>
                    <a:solidFill>
                      <a:srgbClr val="D9D9D9"/>
                    </a:solidFill>
                  </a:tcPr>
                </a:tc>
                <a:tc>
                  <a:txBody>
                    <a:bodyPr/>
                    <a:lstStyle/>
                    <a:p>
                      <a:pPr lvl="0" algn="l">
                        <a:lnSpc>
                          <a:spcPct val="100000"/>
                        </a:lnSpc>
                        <a:spcBef>
                          <a:spcPts val="0"/>
                        </a:spcBef>
                        <a:spcAft>
                          <a:spcPts val="0"/>
                        </a:spcAft>
                        <a:buNone/>
                      </a:pPr>
                      <a:r>
                        <a:rPr lang="en-US" sz="1400" b="0" i="0" u="none" strike="noStrike" noProof="0" dirty="0">
                          <a:solidFill>
                            <a:schemeClr val="tx1"/>
                          </a:solidFill>
                          <a:latin typeface="Montserrat" pitchFamily="2" charset="0"/>
                        </a:rPr>
                        <a:t>Great things happen when you break the mold—and a few eggs.</a:t>
                      </a:r>
                      <a:endParaRPr lang="en-US" sz="1400" dirty="0">
                        <a:latin typeface="Montserrat" pitchFamily="2" charset="0"/>
                      </a:endParaRPr>
                    </a:p>
                    <a:p>
                      <a:pPr lvl="0" algn="l">
                        <a:lnSpc>
                          <a:spcPct val="100000"/>
                        </a:lnSpc>
                        <a:spcBef>
                          <a:spcPts val="0"/>
                        </a:spcBef>
                        <a:spcAft>
                          <a:spcPts val="0"/>
                        </a:spcAft>
                        <a:buNone/>
                      </a:pPr>
                      <a:endParaRPr lang="en-US" sz="1400" b="0" i="0" u="none" strike="noStrike" noProof="0" dirty="0">
                        <a:solidFill>
                          <a:srgbClr val="000000"/>
                        </a:solidFill>
                        <a:latin typeface="Montserrat" pitchFamily="2" charset="0"/>
                      </a:endParaRPr>
                    </a:p>
                    <a:p>
                      <a:pPr lvl="0" algn="l">
                        <a:lnSpc>
                          <a:spcPct val="100000"/>
                        </a:lnSpc>
                        <a:spcBef>
                          <a:spcPts val="0"/>
                        </a:spcBef>
                        <a:spcAft>
                          <a:spcPts val="0"/>
                        </a:spcAft>
                        <a:buNone/>
                      </a:pPr>
                      <a:r>
                        <a:rPr lang="en-US" sz="1400" b="0" i="0" u="none" strike="noStrike" noProof="0" dirty="0">
                          <a:solidFill>
                            <a:srgbClr val="000000"/>
                          </a:solidFill>
                          <a:latin typeface="Montserrat" pitchFamily="2" charset="0"/>
                        </a:rPr>
                        <a:t>Every egg holds infinite potential waiting to be unleashed. </a:t>
                      </a:r>
                      <a:r>
                        <a:rPr lang="en-US" sz="1400" b="0" i="0" u="none" strike="noStrike" noProof="0" dirty="0">
                          <a:solidFill>
                            <a:schemeClr val="tx1"/>
                          </a:solidFill>
                          <a:latin typeface="Montserrat" pitchFamily="2" charset="0"/>
                        </a:rPr>
                        <a:t>From a surprising dinner hack to a quick, nutritious breakfast, eggs are the versatile kitchen superhero we've all been searching for. </a:t>
                      </a:r>
                      <a:r>
                        <a:rPr lang="en-US" sz="1400" b="0" i="0" u="none" strike="noStrike" noProof="0" dirty="0">
                          <a:solidFill>
                            <a:srgbClr val="000000"/>
                          </a:solidFill>
                          <a:latin typeface="Montserrat" pitchFamily="2" charset="0"/>
                        </a:rPr>
                        <a:t>A single shell holds infinite possibilities! </a:t>
                      </a:r>
                      <a:endParaRPr lang="en-US" sz="1400" dirty="0">
                        <a:latin typeface="Montserrat" pitchFamily="2" charset="0"/>
                      </a:endParaRPr>
                    </a:p>
                    <a:p>
                      <a:pPr lvl="0" algn="l">
                        <a:lnSpc>
                          <a:spcPct val="100000"/>
                        </a:lnSpc>
                        <a:spcBef>
                          <a:spcPts val="0"/>
                        </a:spcBef>
                        <a:spcAft>
                          <a:spcPts val="0"/>
                        </a:spcAft>
                        <a:buNone/>
                      </a:pPr>
                      <a:endParaRPr lang="en-US" sz="1400" b="0" i="0" u="none" strike="noStrike" noProof="0" dirty="0">
                        <a:solidFill>
                          <a:schemeClr val="tx1"/>
                        </a:solidFill>
                        <a:latin typeface="Montserrat" pitchFamily="2" charset="0"/>
                      </a:endParaRPr>
                    </a:p>
                    <a:p>
                      <a:pPr lvl="0" algn="l">
                        <a:lnSpc>
                          <a:spcPct val="100000"/>
                        </a:lnSpc>
                        <a:spcBef>
                          <a:spcPts val="0"/>
                        </a:spcBef>
                        <a:spcAft>
                          <a:spcPts val="0"/>
                        </a:spcAft>
                        <a:buNone/>
                      </a:pPr>
                      <a:r>
                        <a:rPr lang="en-US" sz="1400" b="0" i="0" u="none" strike="noStrike" noProof="0" dirty="0">
                          <a:solidFill>
                            <a:schemeClr val="tx1"/>
                          </a:solidFill>
                          <a:highlight>
                            <a:srgbClr val="FFFF00"/>
                          </a:highlight>
                          <a:latin typeface="Montserrat" pitchFamily="2" charset="0"/>
                        </a:rPr>
                        <a:t>[Insert farm name/state org name]</a:t>
                      </a:r>
                      <a:r>
                        <a:rPr lang="en-US" sz="1400" b="0" i="0" u="none" strike="noStrike" noProof="0" dirty="0">
                          <a:solidFill>
                            <a:schemeClr val="tx1"/>
                          </a:solidFill>
                          <a:latin typeface="Montserrat" pitchFamily="2" charset="0"/>
                        </a:rPr>
                        <a:t> is encouraging everyone to express themselves through new creations, step out of their kitchen comfort zones, and embrace the versatility of eggs. And if you need inspiration, we've got ideas by the dozen. </a:t>
                      </a:r>
                    </a:p>
                    <a:p>
                      <a:pPr lvl="0" algn="l">
                        <a:lnSpc>
                          <a:spcPct val="100000"/>
                        </a:lnSpc>
                        <a:spcBef>
                          <a:spcPts val="0"/>
                        </a:spcBef>
                        <a:spcAft>
                          <a:spcPts val="0"/>
                        </a:spcAft>
                        <a:buNone/>
                      </a:pPr>
                      <a:endParaRPr lang="en-US" sz="1400" b="0" i="0" u="none" strike="noStrike" noProof="0" dirty="0">
                        <a:solidFill>
                          <a:schemeClr val="tx1"/>
                        </a:solidFill>
                        <a:latin typeface="Montserrat" pitchFamily="2" charset="0"/>
                      </a:endParaRPr>
                    </a:p>
                    <a:p>
                      <a:pPr lvl="0" algn="l">
                        <a:lnSpc>
                          <a:spcPct val="100000"/>
                        </a:lnSpc>
                        <a:spcBef>
                          <a:spcPts val="0"/>
                        </a:spcBef>
                        <a:spcAft>
                          <a:spcPts val="0"/>
                        </a:spcAft>
                        <a:buNone/>
                      </a:pPr>
                      <a:r>
                        <a:rPr lang="en-US" sz="1400" b="0" i="0" u="none" strike="noStrike" noProof="0" dirty="0">
                          <a:solidFill>
                            <a:schemeClr val="tx1"/>
                          </a:solidFill>
                          <a:latin typeface="Montserrat" pitchFamily="2" charset="0"/>
                        </a:rPr>
                        <a:t>Meanttobebroken.org</a:t>
                      </a:r>
                    </a:p>
                  </a:txBody>
                  <a:tcPr>
                    <a:solidFill>
                      <a:srgbClr val="D9D9D9"/>
                    </a:solidFill>
                  </a:tcPr>
                </a:tc>
                <a:tc>
                  <a:txBody>
                    <a:bodyPr/>
                    <a:lstStyle/>
                    <a:p>
                      <a:pPr lvl="0" algn="ctr">
                        <a:buNone/>
                      </a:pPr>
                      <a:endParaRPr lang="en-US" dirty="0"/>
                    </a:p>
                  </a:txBody>
                  <a:tcPr>
                    <a:solidFill>
                      <a:srgbClr val="D9D9D9"/>
                    </a:solidFill>
                  </a:tcPr>
                </a:tc>
                <a:extLst>
                  <a:ext uri="{0D108BD9-81ED-4DB2-BD59-A6C34878D82A}">
                    <a16:rowId xmlns:a16="http://schemas.microsoft.com/office/drawing/2014/main" val="842375518"/>
                  </a:ext>
                </a:extLst>
              </a:tr>
            </a:tbl>
          </a:graphicData>
        </a:graphic>
      </p:graphicFrame>
      <p:pic>
        <p:nvPicPr>
          <p:cNvPr id="11" name="Picture 10" descr="A close up of an egg&#10;&#10;Description automatically generated">
            <a:extLst>
              <a:ext uri="{FF2B5EF4-FFF2-40B4-BE49-F238E27FC236}">
                <a16:creationId xmlns:a16="http://schemas.microsoft.com/office/drawing/2014/main" id="{541FCD08-97E3-B569-DD89-496601497713}"/>
              </a:ext>
            </a:extLst>
          </p:cNvPr>
          <p:cNvPicPr>
            <a:picLocks noChangeAspect="1"/>
          </p:cNvPicPr>
          <p:nvPr/>
        </p:nvPicPr>
        <p:blipFill>
          <a:blip r:embed="rId4"/>
          <a:stretch>
            <a:fillRect/>
          </a:stretch>
        </p:blipFill>
        <p:spPr>
          <a:xfrm>
            <a:off x="9305804" y="1512521"/>
            <a:ext cx="2656010" cy="1478574"/>
          </a:xfrm>
          <a:prstGeom prst="rect">
            <a:avLst/>
          </a:prstGeom>
        </p:spPr>
      </p:pic>
      <p:pic>
        <p:nvPicPr>
          <p:cNvPr id="3" name="Picture 2" descr="A close up of an egg&#10;&#10;Description automatically generated">
            <a:extLst>
              <a:ext uri="{FF2B5EF4-FFF2-40B4-BE49-F238E27FC236}">
                <a16:creationId xmlns:a16="http://schemas.microsoft.com/office/drawing/2014/main" id="{D7B78F9F-1719-8724-2848-B97376DBF223}"/>
              </a:ext>
            </a:extLst>
          </p:cNvPr>
          <p:cNvPicPr>
            <a:picLocks noChangeAspect="1"/>
          </p:cNvPicPr>
          <p:nvPr/>
        </p:nvPicPr>
        <p:blipFill>
          <a:blip r:embed="rId4"/>
          <a:stretch>
            <a:fillRect/>
          </a:stretch>
        </p:blipFill>
        <p:spPr>
          <a:xfrm>
            <a:off x="9305804" y="3241674"/>
            <a:ext cx="2656010" cy="1478574"/>
          </a:xfrm>
          <a:prstGeom prst="rect">
            <a:avLst/>
          </a:prstGeom>
        </p:spPr>
      </p:pic>
      <p:pic>
        <p:nvPicPr>
          <p:cNvPr id="6" name="Picture 5" descr="A close up of an egg&#10;&#10;Description automatically generated">
            <a:extLst>
              <a:ext uri="{FF2B5EF4-FFF2-40B4-BE49-F238E27FC236}">
                <a16:creationId xmlns:a16="http://schemas.microsoft.com/office/drawing/2014/main" id="{F0FF9C24-F7F6-5DA9-39DE-30BB59E74F21}"/>
              </a:ext>
            </a:extLst>
          </p:cNvPr>
          <p:cNvPicPr>
            <a:picLocks noChangeAspect="1"/>
          </p:cNvPicPr>
          <p:nvPr/>
        </p:nvPicPr>
        <p:blipFill>
          <a:blip r:embed="rId4"/>
          <a:stretch>
            <a:fillRect/>
          </a:stretch>
        </p:blipFill>
        <p:spPr>
          <a:xfrm>
            <a:off x="9305804" y="5088058"/>
            <a:ext cx="2656010" cy="1478574"/>
          </a:xfrm>
          <a:prstGeom prst="rect">
            <a:avLst/>
          </a:prstGeom>
        </p:spPr>
      </p:pic>
    </p:spTree>
    <p:extLst>
      <p:ext uri="{BB962C8B-B14F-4D97-AF65-F5344CB8AC3E}">
        <p14:creationId xmlns:p14="http://schemas.microsoft.com/office/powerpoint/2010/main" val="2690590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13BC7-D8CC-8F9A-D5C7-953DD2DDBEC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4FD6A8D-47C3-9902-FAA7-86050DA01511}"/>
              </a:ext>
            </a:extLst>
          </p:cNvPr>
          <p:cNvSpPr>
            <a:spLocks noGrp="1"/>
          </p:cNvSpPr>
          <p:nvPr>
            <p:ph type="sldNum" sz="quarter" idx="2"/>
          </p:nvPr>
        </p:nvSpPr>
        <p:spPr>
          <a:xfrm>
            <a:off x="11941192" y="13081000"/>
            <a:ext cx="488916"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26</a:t>
            </a:fld>
            <a:endParaRPr lang="en-US" dirty="0"/>
          </a:p>
        </p:txBody>
      </p:sp>
      <p:sp>
        <p:nvSpPr>
          <p:cNvPr id="5" name="TextBox 4">
            <a:extLst>
              <a:ext uri="{FF2B5EF4-FFF2-40B4-BE49-F238E27FC236}">
                <a16:creationId xmlns:a16="http://schemas.microsoft.com/office/drawing/2014/main" id="{15DF4183-429F-615B-98C5-4C9EB283FE62}"/>
              </a:ext>
            </a:extLst>
          </p:cNvPr>
          <p:cNvSpPr txBox="1"/>
          <p:nvPr/>
        </p:nvSpPr>
        <p:spPr>
          <a:xfrm>
            <a:off x="0" y="-79653"/>
            <a:ext cx="12264711" cy="7017306"/>
          </a:xfrm>
          <a:prstGeom prst="rect">
            <a:avLst/>
          </a:prstGeom>
          <a:solidFill>
            <a:srgbClr val="344960"/>
          </a:solid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sp>
        <p:nvSpPr>
          <p:cNvPr id="9" name="TextBox 8">
            <a:extLst>
              <a:ext uri="{FF2B5EF4-FFF2-40B4-BE49-F238E27FC236}">
                <a16:creationId xmlns:a16="http://schemas.microsoft.com/office/drawing/2014/main" id="{AFBB7EB8-9AB9-CECE-D64F-234B865F8A84}"/>
              </a:ext>
            </a:extLst>
          </p:cNvPr>
          <p:cNvSpPr txBox="1"/>
          <p:nvPr/>
        </p:nvSpPr>
        <p:spPr>
          <a:xfrm>
            <a:off x="0" y="3429000"/>
            <a:ext cx="12261112" cy="1107996"/>
          </a:xfrm>
          <a:prstGeom prst="rect">
            <a:avLst/>
          </a:prstGeom>
          <a:solidFill>
            <a:srgbClr val="344960"/>
          </a:solidFill>
        </p:spPr>
        <p:txBody>
          <a:bodyPr wrap="square" lIns="91440" tIns="45720" rIns="91440" bIns="45720" rtlCol="0" anchor="t">
            <a:spAutoFit/>
          </a:bodyPr>
          <a:lstStyle/>
          <a:p>
            <a:pPr algn="ctr"/>
            <a:r>
              <a:rPr lang="en-US" sz="6600" b="1" dirty="0">
                <a:solidFill>
                  <a:schemeClr val="bg1"/>
                </a:solidFill>
                <a:latin typeface="Montserrat" pitchFamily="2" charset="0"/>
                <a:cs typeface="Helvetica"/>
              </a:rPr>
              <a:t>Hashtags</a:t>
            </a:r>
            <a:endParaRPr lang="en-US" sz="6600" b="1" dirty="0">
              <a:solidFill>
                <a:schemeClr val="bg1"/>
              </a:solidFill>
              <a:latin typeface="Montserrat" pitchFamily="2" charset="0"/>
              <a:cs typeface="Helvetica" panose="020B0604020202020204" pitchFamily="34" charset="0"/>
            </a:endParaRPr>
          </a:p>
        </p:txBody>
      </p:sp>
      <p:grpSp>
        <p:nvGrpSpPr>
          <p:cNvPr id="11" name="Group 10">
            <a:extLst>
              <a:ext uri="{FF2B5EF4-FFF2-40B4-BE49-F238E27FC236}">
                <a16:creationId xmlns:a16="http://schemas.microsoft.com/office/drawing/2014/main" id="{8EF3A302-88DD-948A-E0FF-E872BF267E6D}"/>
              </a:ext>
            </a:extLst>
          </p:cNvPr>
          <p:cNvGrpSpPr/>
          <p:nvPr/>
        </p:nvGrpSpPr>
        <p:grpSpPr>
          <a:xfrm>
            <a:off x="2759623" y="610353"/>
            <a:ext cx="6672753" cy="2108793"/>
            <a:chOff x="2554091" y="733549"/>
            <a:chExt cx="7160078" cy="2170816"/>
          </a:xfrm>
        </p:grpSpPr>
        <p:pic>
          <p:nvPicPr>
            <p:cNvPr id="8" name="Picture 7">
              <a:extLst>
                <a:ext uri="{FF2B5EF4-FFF2-40B4-BE49-F238E27FC236}">
                  <a16:creationId xmlns:a16="http://schemas.microsoft.com/office/drawing/2014/main" id="{1A5A0190-CCF3-A038-BD57-83298DD375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
            <a:stretch/>
          </p:blipFill>
          <p:spPr>
            <a:xfrm>
              <a:off x="2554091" y="733832"/>
              <a:ext cx="4200505" cy="2169411"/>
            </a:xfrm>
            <a:prstGeom prst="rect">
              <a:avLst/>
            </a:prstGeom>
          </p:spPr>
        </p:pic>
        <p:pic>
          <p:nvPicPr>
            <p:cNvPr id="10" name="Picture 9" descr="A black background with orange text&#10;&#10;Description automatically generated">
              <a:extLst>
                <a:ext uri="{FF2B5EF4-FFF2-40B4-BE49-F238E27FC236}">
                  <a16:creationId xmlns:a16="http://schemas.microsoft.com/office/drawing/2014/main" id="{D79E92F9-DE45-929B-9EEA-3CDFE7B55BBA}"/>
                </a:ext>
              </a:extLst>
            </p:cNvPr>
            <p:cNvPicPr>
              <a:picLocks noChangeAspect="1"/>
            </p:cNvPicPr>
            <p:nvPr/>
          </p:nvPicPr>
          <p:blipFill rotWithShape="1">
            <a:blip r:embed="rId4"/>
            <a:srcRect l="-1063" r="10560"/>
            <a:stretch/>
          </p:blipFill>
          <p:spPr>
            <a:xfrm>
              <a:off x="6188312" y="733549"/>
              <a:ext cx="3525857" cy="2170816"/>
            </a:xfrm>
            <a:prstGeom prst="rect">
              <a:avLst/>
            </a:prstGeom>
          </p:spPr>
        </p:pic>
      </p:grpSp>
    </p:spTree>
    <p:extLst>
      <p:ext uri="{BB962C8B-B14F-4D97-AF65-F5344CB8AC3E}">
        <p14:creationId xmlns:p14="http://schemas.microsoft.com/office/powerpoint/2010/main" val="3351068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FEEDA-BAD4-FE5A-AAA2-387B26338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CAB955-B5D4-4A49-94D9-C6AF985D74E4}"/>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02F25975-29D9-5C79-2F1B-9142881440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F9C91DFF-E944-24DB-A495-0C9407377521}"/>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Hashtags</a:t>
            </a:r>
          </a:p>
        </p:txBody>
      </p:sp>
      <p:sp>
        <p:nvSpPr>
          <p:cNvPr id="3" name="TextBox 2">
            <a:extLst>
              <a:ext uri="{FF2B5EF4-FFF2-40B4-BE49-F238E27FC236}">
                <a16:creationId xmlns:a16="http://schemas.microsoft.com/office/drawing/2014/main" id="{BB0058DA-8C00-9983-F8FB-B92BA4F520FC}"/>
              </a:ext>
            </a:extLst>
          </p:cNvPr>
          <p:cNvSpPr txBox="1"/>
          <p:nvPr/>
        </p:nvSpPr>
        <p:spPr>
          <a:xfrm>
            <a:off x="359496" y="4276553"/>
            <a:ext cx="11473006" cy="2308324"/>
          </a:xfrm>
          <a:prstGeom prst="rect">
            <a:avLst/>
          </a:prstGeom>
          <a:solidFill>
            <a:schemeClr val="bg1"/>
          </a:solidFill>
          <a:ln w="28575">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b="1" dirty="0">
                <a:solidFill>
                  <a:srgbClr val="354960"/>
                </a:solidFill>
                <a:cs typeface="Calibri"/>
              </a:rPr>
              <a:t>Keep tags relevant</a:t>
            </a:r>
          </a:p>
          <a:p>
            <a:pPr marL="800100" lvl="1" indent="-342900">
              <a:buFont typeface="Arial" panose="020B0604020202020204" pitchFamily="34" charset="0"/>
              <a:buChar char="•"/>
            </a:pPr>
            <a:r>
              <a:rPr lang="en-US" dirty="0">
                <a:solidFill>
                  <a:srgbClr val="354960"/>
                </a:solidFill>
                <a:cs typeface="Calibri"/>
              </a:rPr>
              <a:t>Avoid hashtags that don't relate to what you're sharing.</a:t>
            </a:r>
          </a:p>
          <a:p>
            <a:pPr marL="800100" lvl="1" indent="-342900">
              <a:buFont typeface="Arial" panose="020B0604020202020204" pitchFamily="34" charset="0"/>
              <a:buChar char="•"/>
            </a:pPr>
            <a:r>
              <a:rPr lang="en-US" dirty="0">
                <a:solidFill>
                  <a:srgbClr val="354960"/>
                </a:solidFill>
                <a:ea typeface="Calibri"/>
                <a:cs typeface="Calibri"/>
              </a:rPr>
              <a:t>With Instagram's </a:t>
            </a:r>
            <a:r>
              <a:rPr lang="en-US" dirty="0">
                <a:solidFill>
                  <a:srgbClr val="354960"/>
                </a:solidFill>
                <a:ea typeface="Calibri"/>
                <a:cs typeface="Calibri"/>
                <a:hlinkClick r:id="rId4">
                  <a:extLst>
                    <a:ext uri="{A12FA001-AC4F-418D-AE19-62706E023703}">
                      <ahyp:hlinkClr xmlns:ahyp="http://schemas.microsoft.com/office/drawing/2018/hyperlinkcolor" val="tx"/>
                    </a:ext>
                  </a:extLst>
                </a:hlinkClick>
              </a:rPr>
              <a:t>indexing feature</a:t>
            </a:r>
            <a:r>
              <a:rPr lang="en-US" dirty="0">
                <a:solidFill>
                  <a:srgbClr val="354960"/>
                </a:solidFill>
                <a:ea typeface="Calibri"/>
                <a:cs typeface="Calibri"/>
              </a:rPr>
              <a:t>, use SEO key search terms to inform relevant hashtag selections and make content more discoverable in search. </a:t>
            </a:r>
          </a:p>
          <a:p>
            <a:pPr marL="342900" indent="-342900">
              <a:buAutoNum type="arabicPeriod"/>
            </a:pPr>
            <a:r>
              <a:rPr lang="en-US" b="1" dirty="0">
                <a:solidFill>
                  <a:srgbClr val="354960"/>
                </a:solidFill>
                <a:cs typeface="Calibri"/>
              </a:rPr>
              <a:t>Use the right amount</a:t>
            </a:r>
          </a:p>
          <a:p>
            <a:pPr marL="742950" lvl="1" indent="-285750">
              <a:buFont typeface="Arial" panose="020B0604020202020204" pitchFamily="34" charset="0"/>
              <a:buChar char="•"/>
            </a:pPr>
            <a:r>
              <a:rPr lang="en-US" dirty="0">
                <a:solidFill>
                  <a:srgbClr val="354960"/>
                </a:solidFill>
                <a:cs typeface="Calibri"/>
              </a:rPr>
              <a:t>For </a:t>
            </a:r>
            <a:r>
              <a:rPr lang="en-US" b="1" dirty="0">
                <a:solidFill>
                  <a:srgbClr val="354960"/>
                </a:solidFill>
                <a:cs typeface="Calibri"/>
              </a:rPr>
              <a:t>Instagram </a:t>
            </a:r>
            <a:r>
              <a:rPr lang="en-US" dirty="0">
                <a:solidFill>
                  <a:srgbClr val="354960"/>
                </a:solidFill>
                <a:cs typeface="Calibri"/>
              </a:rPr>
              <a:t>and </a:t>
            </a:r>
            <a:r>
              <a:rPr lang="en-US" b="1" dirty="0">
                <a:solidFill>
                  <a:srgbClr val="354960"/>
                </a:solidFill>
                <a:cs typeface="Calibri"/>
              </a:rPr>
              <a:t>TikTok, 4-5</a:t>
            </a:r>
            <a:r>
              <a:rPr lang="en-US" dirty="0">
                <a:solidFill>
                  <a:srgbClr val="354960"/>
                </a:solidFill>
                <a:cs typeface="Calibri"/>
              </a:rPr>
              <a:t> hashtags is the maximum recommended. </a:t>
            </a:r>
            <a:endParaRPr lang="en-US" strike="sngStrike" dirty="0">
              <a:solidFill>
                <a:srgbClr val="354960"/>
              </a:solidFill>
              <a:highlight>
                <a:srgbClr val="FFFF00"/>
              </a:highlight>
              <a:ea typeface="Calibri"/>
              <a:cs typeface="Calibri"/>
            </a:endParaRPr>
          </a:p>
          <a:p>
            <a:pPr marL="342900" indent="-342900">
              <a:buAutoNum type="arabicPeriod"/>
            </a:pPr>
            <a:r>
              <a:rPr lang="en-US" b="1" dirty="0">
                <a:solidFill>
                  <a:srgbClr val="354960"/>
                </a:solidFill>
                <a:cs typeface="Calibri"/>
              </a:rPr>
              <a:t>Avoid overuse</a:t>
            </a:r>
          </a:p>
          <a:p>
            <a:pPr marL="800100" lvl="1" indent="-342900">
              <a:buFont typeface="Arial" panose="020B0604020202020204" pitchFamily="34" charset="0"/>
              <a:buChar char="•"/>
            </a:pPr>
            <a:r>
              <a:rPr lang="en-US" dirty="0">
                <a:solidFill>
                  <a:srgbClr val="354960"/>
                </a:solidFill>
                <a:cs typeface="Calibri"/>
              </a:rPr>
              <a:t>Using more than the ideal number of hashtags noted above can make a post seem spammy or inauthentic.</a:t>
            </a:r>
            <a:endParaRPr lang="en-US" dirty="0">
              <a:solidFill>
                <a:srgbClr val="354960"/>
              </a:solidFill>
              <a:ea typeface="Calibri"/>
              <a:cs typeface="Calibri"/>
            </a:endParaRPr>
          </a:p>
        </p:txBody>
      </p:sp>
      <p:sp>
        <p:nvSpPr>
          <p:cNvPr id="4" name="TextBox 3">
            <a:extLst>
              <a:ext uri="{FF2B5EF4-FFF2-40B4-BE49-F238E27FC236}">
                <a16:creationId xmlns:a16="http://schemas.microsoft.com/office/drawing/2014/main" id="{06DF34C3-87EC-6153-4171-3192463163BF}"/>
              </a:ext>
            </a:extLst>
          </p:cNvPr>
          <p:cNvSpPr txBox="1"/>
          <p:nvPr/>
        </p:nvSpPr>
        <p:spPr>
          <a:xfrm>
            <a:off x="229189" y="3026136"/>
            <a:ext cx="11404025" cy="461665"/>
          </a:xfrm>
          <a:prstGeom prst="rect">
            <a:avLst/>
          </a:prstGeom>
          <a:solidFill>
            <a:srgbClr val="FFC000"/>
          </a:solidFill>
          <a:ln w="381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354960"/>
                </a:solidFill>
                <a:latin typeface="Bookmania Black" panose="00000A00000000000000" pitchFamily="50" charset="0"/>
                <a:cs typeface="Calibri"/>
              </a:rPr>
              <a:t>#MeanttobeBroken       #BreakSomeToday       #BreakIntoACarton       #BreakSomeEggs</a:t>
            </a:r>
          </a:p>
        </p:txBody>
      </p:sp>
      <p:sp>
        <p:nvSpPr>
          <p:cNvPr id="6" name="TextBox 5">
            <a:extLst>
              <a:ext uri="{FF2B5EF4-FFF2-40B4-BE49-F238E27FC236}">
                <a16:creationId xmlns:a16="http://schemas.microsoft.com/office/drawing/2014/main" id="{DF3EF160-F8AA-8E9F-A800-4300FAA05F68}"/>
              </a:ext>
            </a:extLst>
          </p:cNvPr>
          <p:cNvSpPr txBox="1"/>
          <p:nvPr/>
        </p:nvSpPr>
        <p:spPr>
          <a:xfrm>
            <a:off x="271989" y="905823"/>
            <a:ext cx="11318426"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354960"/>
                </a:solidFill>
                <a:cs typeface="Calibri"/>
              </a:rPr>
              <a:t>What are hashtags?</a:t>
            </a:r>
          </a:p>
          <a:p>
            <a:r>
              <a:rPr lang="en-US" sz="2000" dirty="0">
                <a:solidFill>
                  <a:srgbClr val="354960"/>
                </a:solidFill>
                <a:ea typeface="+mn-lt"/>
                <a:cs typeface="+mn-lt"/>
              </a:rPr>
              <a:t>Hashtags are keywords or phrases on social media, preceded by the "#" symbol, to categorize content and make it easily discoverable. They help users find posts related to specific topics, join conversations, and engage with communities. By using relevant hashtags, individuals and brands can increase their visibility, reach a wider audience, and boost engagement on their posts.</a:t>
            </a:r>
          </a:p>
          <a:p>
            <a:endParaRPr lang="en-US" sz="1000" dirty="0">
              <a:ea typeface="+mn-lt"/>
              <a:cs typeface="+mn-lt"/>
            </a:endParaRPr>
          </a:p>
          <a:p>
            <a:pPr algn="ctr"/>
            <a:r>
              <a:rPr lang="en-US" sz="2000" b="1" dirty="0">
                <a:solidFill>
                  <a:srgbClr val="354960"/>
                </a:solidFill>
                <a:cs typeface="Calibri"/>
              </a:rPr>
              <a:t>Campaign Hashtags</a:t>
            </a:r>
          </a:p>
        </p:txBody>
      </p:sp>
      <p:sp>
        <p:nvSpPr>
          <p:cNvPr id="8" name="TextBox 7">
            <a:extLst>
              <a:ext uri="{FF2B5EF4-FFF2-40B4-BE49-F238E27FC236}">
                <a16:creationId xmlns:a16="http://schemas.microsoft.com/office/drawing/2014/main" id="{747280C3-0265-6179-972A-F817B3FBB4C1}"/>
              </a:ext>
            </a:extLst>
          </p:cNvPr>
          <p:cNvSpPr txBox="1"/>
          <p:nvPr/>
        </p:nvSpPr>
        <p:spPr>
          <a:xfrm>
            <a:off x="2771949" y="3907221"/>
            <a:ext cx="6190488" cy="400110"/>
          </a:xfrm>
          <a:prstGeom prst="rect">
            <a:avLst/>
          </a:prstGeom>
          <a:noFill/>
        </p:spPr>
        <p:txBody>
          <a:bodyPr wrap="square">
            <a:spAutoFit/>
          </a:bodyPr>
          <a:lstStyle/>
          <a:p>
            <a:pPr algn="ctr"/>
            <a:r>
              <a:rPr lang="en-US" sz="2000" b="1" dirty="0">
                <a:solidFill>
                  <a:srgbClr val="354960"/>
                </a:solidFill>
                <a:cs typeface="Calibri"/>
              </a:rPr>
              <a:t>HASHTAG BEST PRACTICES</a:t>
            </a:r>
          </a:p>
        </p:txBody>
      </p:sp>
    </p:spTree>
    <p:extLst>
      <p:ext uri="{BB962C8B-B14F-4D97-AF65-F5344CB8AC3E}">
        <p14:creationId xmlns:p14="http://schemas.microsoft.com/office/powerpoint/2010/main" val="3294378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6DAF-55DC-2C75-D21E-7E85A58617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47205F-18FE-EB64-65EC-7CE659877FE2}"/>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CAD5289A-4B45-3C36-D68A-C9396D2C92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1F8A0D67-BC5B-EA08-F689-B750B7696655}"/>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Questions?</a:t>
            </a:r>
          </a:p>
        </p:txBody>
      </p:sp>
      <p:sp>
        <p:nvSpPr>
          <p:cNvPr id="4" name="TextBox 3">
            <a:extLst>
              <a:ext uri="{FF2B5EF4-FFF2-40B4-BE49-F238E27FC236}">
                <a16:creationId xmlns:a16="http://schemas.microsoft.com/office/drawing/2014/main" id="{0D99AA48-1012-F5AE-7550-59D2B0EE28CD}"/>
              </a:ext>
            </a:extLst>
          </p:cNvPr>
          <p:cNvSpPr txBox="1"/>
          <p:nvPr/>
        </p:nvSpPr>
        <p:spPr>
          <a:xfrm>
            <a:off x="229189" y="2682962"/>
            <a:ext cx="11404025" cy="2308324"/>
          </a:xfrm>
          <a:prstGeom prst="rect">
            <a:avLst/>
          </a:prstGeom>
          <a:solidFill>
            <a:srgbClr val="FFC000"/>
          </a:solidFill>
          <a:ln w="38100">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dirty="0">
              <a:solidFill>
                <a:srgbClr val="354960"/>
              </a:solidFill>
              <a:latin typeface="Bookmania Black" panose="00000A00000000000000" pitchFamily="50" charset="0"/>
              <a:cs typeface="Calibri"/>
            </a:endParaRPr>
          </a:p>
          <a:p>
            <a:pPr algn="ctr"/>
            <a:r>
              <a:rPr lang="en-US" sz="2400" b="1" dirty="0">
                <a:solidFill>
                  <a:srgbClr val="354960"/>
                </a:solidFill>
                <a:latin typeface="Bookmania Black" panose="00000A00000000000000" pitchFamily="50" charset="0"/>
                <a:cs typeface="Calibri"/>
              </a:rPr>
              <a:t>For help with any requests, please reach out to: </a:t>
            </a:r>
          </a:p>
          <a:p>
            <a:pPr algn="ctr"/>
            <a:r>
              <a:rPr lang="en-US" sz="2400" b="1" dirty="0">
                <a:solidFill>
                  <a:srgbClr val="354960"/>
                </a:solidFill>
                <a:latin typeface="Bookmania Black" panose="00000A00000000000000" pitchFamily="50" charset="0"/>
                <a:cs typeface="Calibri"/>
              </a:rPr>
              <a:t>Sue Coyle</a:t>
            </a:r>
          </a:p>
          <a:p>
            <a:pPr algn="ctr"/>
            <a:r>
              <a:rPr lang="en-US" sz="2400" b="1" dirty="0">
                <a:solidFill>
                  <a:srgbClr val="354960"/>
                </a:solidFill>
                <a:latin typeface="Bookmania Black" panose="00000A00000000000000" pitchFamily="50" charset="0"/>
                <a:cs typeface="Calibri"/>
              </a:rPr>
              <a:t>Director of Integrated Marketing</a:t>
            </a:r>
          </a:p>
          <a:p>
            <a:pPr algn="ctr"/>
            <a:r>
              <a:rPr lang="en-US" sz="2400" b="1" dirty="0">
                <a:solidFill>
                  <a:srgbClr val="354960"/>
                </a:solidFill>
                <a:latin typeface="Bookmania Black" panose="00000A00000000000000" pitchFamily="50" charset="0"/>
                <a:cs typeface="Calibri"/>
              </a:rPr>
              <a:t> </a:t>
            </a:r>
            <a:r>
              <a:rPr lang="en-US" sz="2400" b="1" dirty="0">
                <a:solidFill>
                  <a:srgbClr val="354960"/>
                </a:solidFill>
                <a:latin typeface="Bookmania Black" panose="00000A00000000000000" pitchFamily="50" charset="0"/>
                <a:cs typeface="Calibri"/>
                <a:hlinkClick r:id="rId4"/>
              </a:rPr>
              <a:t>scoyle@aeb.org</a:t>
            </a:r>
            <a:endParaRPr lang="en-US" sz="2400" b="1" dirty="0">
              <a:solidFill>
                <a:srgbClr val="354960"/>
              </a:solidFill>
              <a:latin typeface="Bookmania Black" panose="00000A00000000000000" pitchFamily="50" charset="0"/>
              <a:cs typeface="Calibri"/>
            </a:endParaRPr>
          </a:p>
          <a:p>
            <a:pPr algn="ctr"/>
            <a:endParaRPr lang="en-US" sz="2400" b="1" dirty="0">
              <a:solidFill>
                <a:srgbClr val="354960"/>
              </a:solidFill>
              <a:latin typeface="Bookmania Black" panose="00000A00000000000000" pitchFamily="50" charset="0"/>
              <a:cs typeface="Calibri"/>
            </a:endParaRPr>
          </a:p>
        </p:txBody>
      </p:sp>
      <p:sp>
        <p:nvSpPr>
          <p:cNvPr id="6" name="TextBox 5">
            <a:extLst>
              <a:ext uri="{FF2B5EF4-FFF2-40B4-BE49-F238E27FC236}">
                <a16:creationId xmlns:a16="http://schemas.microsoft.com/office/drawing/2014/main" id="{57D4E45B-476B-7BFD-CB6A-8B01EFD46B83}"/>
              </a:ext>
            </a:extLst>
          </p:cNvPr>
          <p:cNvSpPr txBox="1"/>
          <p:nvPr/>
        </p:nvSpPr>
        <p:spPr>
          <a:xfrm>
            <a:off x="314788" y="1061937"/>
            <a:ext cx="11318426"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354960"/>
                </a:solidFill>
                <a:latin typeface="Montserrat" pitchFamily="2" charset="0"/>
                <a:cs typeface="Calibri"/>
              </a:rPr>
              <a:t>AEB is here to support your marketing needs. We can provide you with a variety of marketing assets from this tool kit to additional recipes, graphics and social media support. </a:t>
            </a:r>
          </a:p>
          <a:p>
            <a:endParaRPr lang="en-US" sz="1000" dirty="0">
              <a:ea typeface="+mn-lt"/>
              <a:cs typeface="+mn-lt"/>
            </a:endParaRPr>
          </a:p>
        </p:txBody>
      </p:sp>
    </p:spTree>
    <p:extLst>
      <p:ext uri="{BB962C8B-B14F-4D97-AF65-F5344CB8AC3E}">
        <p14:creationId xmlns:p14="http://schemas.microsoft.com/office/powerpoint/2010/main" val="3340687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1A881-9C7E-4439-5D5D-43072D809A9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D79B46-F2FD-7321-FE65-A2F6D8FEF0EF}"/>
              </a:ext>
            </a:extLst>
          </p:cNvPr>
          <p:cNvSpPr>
            <a:spLocks noGrp="1"/>
          </p:cNvSpPr>
          <p:nvPr>
            <p:ph type="sldNum" sz="quarter" idx="2"/>
          </p:nvPr>
        </p:nvSpPr>
        <p:spPr>
          <a:xfrm>
            <a:off x="11941192" y="13081000"/>
            <a:ext cx="488916"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3</a:t>
            </a:fld>
            <a:endParaRPr lang="en-US" dirty="0"/>
          </a:p>
        </p:txBody>
      </p:sp>
      <p:sp>
        <p:nvSpPr>
          <p:cNvPr id="5" name="TextBox 4">
            <a:extLst>
              <a:ext uri="{FF2B5EF4-FFF2-40B4-BE49-F238E27FC236}">
                <a16:creationId xmlns:a16="http://schemas.microsoft.com/office/drawing/2014/main" id="{4E5FF43B-8CB7-DCF3-CCF8-0D4ACC6C9C33}"/>
              </a:ext>
            </a:extLst>
          </p:cNvPr>
          <p:cNvSpPr txBox="1"/>
          <p:nvPr/>
        </p:nvSpPr>
        <p:spPr>
          <a:xfrm>
            <a:off x="0" y="-79653"/>
            <a:ext cx="12264711" cy="7017306"/>
          </a:xfrm>
          <a:prstGeom prst="rect">
            <a:avLst/>
          </a:prstGeom>
          <a:solidFill>
            <a:srgbClr val="344960"/>
          </a:solid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sp>
        <p:nvSpPr>
          <p:cNvPr id="9" name="TextBox 8">
            <a:extLst>
              <a:ext uri="{FF2B5EF4-FFF2-40B4-BE49-F238E27FC236}">
                <a16:creationId xmlns:a16="http://schemas.microsoft.com/office/drawing/2014/main" id="{00CAF834-FB62-3F5B-9848-CF2DB2171668}"/>
              </a:ext>
            </a:extLst>
          </p:cNvPr>
          <p:cNvSpPr txBox="1"/>
          <p:nvPr/>
        </p:nvSpPr>
        <p:spPr>
          <a:xfrm>
            <a:off x="0" y="3429000"/>
            <a:ext cx="12261112" cy="1107996"/>
          </a:xfrm>
          <a:prstGeom prst="rect">
            <a:avLst/>
          </a:prstGeom>
          <a:solidFill>
            <a:srgbClr val="344960"/>
          </a:solidFill>
        </p:spPr>
        <p:txBody>
          <a:bodyPr wrap="square" lIns="91440" tIns="45720" rIns="91440" bIns="45720" rtlCol="0" anchor="t">
            <a:spAutoFit/>
          </a:bodyPr>
          <a:lstStyle/>
          <a:p>
            <a:pPr algn="ctr"/>
            <a:r>
              <a:rPr lang="en-US" sz="6600" b="1" dirty="0">
                <a:solidFill>
                  <a:schemeClr val="bg1"/>
                </a:solidFill>
                <a:latin typeface="Montserrat" pitchFamily="2" charset="0"/>
                <a:cs typeface="Helvetica"/>
              </a:rPr>
              <a:t>Videos</a:t>
            </a:r>
            <a:endParaRPr lang="en-US" sz="6600" b="1" dirty="0">
              <a:solidFill>
                <a:schemeClr val="bg1"/>
              </a:solidFill>
              <a:latin typeface="Montserrat" pitchFamily="2" charset="0"/>
              <a:cs typeface="Helvetica" panose="020B0604020202020204" pitchFamily="34" charset="0"/>
            </a:endParaRPr>
          </a:p>
        </p:txBody>
      </p:sp>
      <p:grpSp>
        <p:nvGrpSpPr>
          <p:cNvPr id="11" name="Group 10">
            <a:extLst>
              <a:ext uri="{FF2B5EF4-FFF2-40B4-BE49-F238E27FC236}">
                <a16:creationId xmlns:a16="http://schemas.microsoft.com/office/drawing/2014/main" id="{A40F6381-D42F-84A7-343B-9A31F0BCB32A}"/>
              </a:ext>
            </a:extLst>
          </p:cNvPr>
          <p:cNvGrpSpPr/>
          <p:nvPr/>
        </p:nvGrpSpPr>
        <p:grpSpPr>
          <a:xfrm>
            <a:off x="2757882" y="582921"/>
            <a:ext cx="6672753" cy="2108793"/>
            <a:chOff x="2554091" y="733549"/>
            <a:chExt cx="7160078" cy="2170816"/>
          </a:xfrm>
        </p:grpSpPr>
        <p:pic>
          <p:nvPicPr>
            <p:cNvPr id="8" name="Picture 7">
              <a:extLst>
                <a:ext uri="{FF2B5EF4-FFF2-40B4-BE49-F238E27FC236}">
                  <a16:creationId xmlns:a16="http://schemas.microsoft.com/office/drawing/2014/main" id="{A7806205-2C86-E4D9-1A1A-C7AABE99ED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
            <a:stretch/>
          </p:blipFill>
          <p:spPr>
            <a:xfrm>
              <a:off x="2554091" y="733832"/>
              <a:ext cx="4200505" cy="2169411"/>
            </a:xfrm>
            <a:prstGeom prst="rect">
              <a:avLst/>
            </a:prstGeom>
          </p:spPr>
        </p:pic>
        <p:pic>
          <p:nvPicPr>
            <p:cNvPr id="10" name="Picture 9" descr="A black background with orange text&#10;&#10;Description automatically generated">
              <a:extLst>
                <a:ext uri="{FF2B5EF4-FFF2-40B4-BE49-F238E27FC236}">
                  <a16:creationId xmlns:a16="http://schemas.microsoft.com/office/drawing/2014/main" id="{C8623FDC-1983-4E98-2458-67ED89937142}"/>
                </a:ext>
              </a:extLst>
            </p:cNvPr>
            <p:cNvPicPr>
              <a:picLocks noChangeAspect="1"/>
            </p:cNvPicPr>
            <p:nvPr/>
          </p:nvPicPr>
          <p:blipFill rotWithShape="1">
            <a:blip r:embed="rId4"/>
            <a:srcRect l="-1063" r="10560"/>
            <a:stretch/>
          </p:blipFill>
          <p:spPr>
            <a:xfrm>
              <a:off x="6188312" y="733549"/>
              <a:ext cx="3525857" cy="2170816"/>
            </a:xfrm>
            <a:prstGeom prst="rect">
              <a:avLst/>
            </a:prstGeom>
          </p:spPr>
        </p:pic>
      </p:grpSp>
    </p:spTree>
    <p:extLst>
      <p:ext uri="{BB962C8B-B14F-4D97-AF65-F5344CB8AC3E}">
        <p14:creationId xmlns:p14="http://schemas.microsoft.com/office/powerpoint/2010/main" val="166083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9C916F-8A18-A649-9C80-6E659BD631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C11D78-1530-D284-3FCD-966217CD9559}"/>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F88CAD12-ED08-D17B-DE0D-2F4002B38E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373F57B4-3B7B-34E2-919C-3D9F0D7C477B}"/>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15 Second Videos </a:t>
            </a:r>
          </a:p>
        </p:txBody>
      </p:sp>
      <p:pic>
        <p:nvPicPr>
          <p:cNvPr id="6" name="Picture 5">
            <a:extLst>
              <a:ext uri="{FF2B5EF4-FFF2-40B4-BE49-F238E27FC236}">
                <a16:creationId xmlns:a16="http://schemas.microsoft.com/office/drawing/2014/main" id="{CC1EC7ED-1A07-B58B-B894-7D9BB9933C6C}"/>
              </a:ext>
            </a:extLst>
          </p:cNvPr>
          <p:cNvPicPr>
            <a:picLocks noChangeAspect="1"/>
          </p:cNvPicPr>
          <p:nvPr/>
        </p:nvPicPr>
        <p:blipFill>
          <a:blip r:embed="rId4"/>
          <a:stretch>
            <a:fillRect/>
          </a:stretch>
        </p:blipFill>
        <p:spPr>
          <a:xfrm>
            <a:off x="302678" y="1271064"/>
            <a:ext cx="3657600" cy="2033940"/>
          </a:xfrm>
          <a:prstGeom prst="rect">
            <a:avLst/>
          </a:prstGeom>
        </p:spPr>
      </p:pic>
      <p:pic>
        <p:nvPicPr>
          <p:cNvPr id="8" name="Picture 7">
            <a:extLst>
              <a:ext uri="{FF2B5EF4-FFF2-40B4-BE49-F238E27FC236}">
                <a16:creationId xmlns:a16="http://schemas.microsoft.com/office/drawing/2014/main" id="{41B72BFD-3157-D59B-0AD5-470EE7FAE893}"/>
              </a:ext>
            </a:extLst>
          </p:cNvPr>
          <p:cNvPicPr>
            <a:picLocks noChangeAspect="1"/>
          </p:cNvPicPr>
          <p:nvPr/>
        </p:nvPicPr>
        <p:blipFill>
          <a:blip r:embed="rId5"/>
          <a:stretch>
            <a:fillRect/>
          </a:stretch>
        </p:blipFill>
        <p:spPr>
          <a:xfrm>
            <a:off x="4271405" y="1252740"/>
            <a:ext cx="3657600" cy="2070588"/>
          </a:xfrm>
          <a:prstGeom prst="rect">
            <a:avLst/>
          </a:prstGeom>
        </p:spPr>
      </p:pic>
      <p:pic>
        <p:nvPicPr>
          <p:cNvPr id="10" name="Picture 9">
            <a:extLst>
              <a:ext uri="{FF2B5EF4-FFF2-40B4-BE49-F238E27FC236}">
                <a16:creationId xmlns:a16="http://schemas.microsoft.com/office/drawing/2014/main" id="{5E10C93F-6D26-7AB9-3EC4-BFA016A823A0}"/>
              </a:ext>
            </a:extLst>
          </p:cNvPr>
          <p:cNvPicPr>
            <a:picLocks noChangeAspect="1"/>
          </p:cNvPicPr>
          <p:nvPr/>
        </p:nvPicPr>
        <p:blipFill>
          <a:blip r:embed="rId6"/>
          <a:stretch>
            <a:fillRect/>
          </a:stretch>
        </p:blipFill>
        <p:spPr>
          <a:xfrm>
            <a:off x="8240133" y="1258782"/>
            <a:ext cx="3657600" cy="2058504"/>
          </a:xfrm>
          <a:prstGeom prst="rect">
            <a:avLst/>
          </a:prstGeom>
        </p:spPr>
      </p:pic>
      <p:sp>
        <p:nvSpPr>
          <p:cNvPr id="11" name="TextBox 10">
            <a:extLst>
              <a:ext uri="{FF2B5EF4-FFF2-40B4-BE49-F238E27FC236}">
                <a16:creationId xmlns:a16="http://schemas.microsoft.com/office/drawing/2014/main" id="{4F91789A-DCA4-F825-4BC9-878EC8457CA6}"/>
              </a:ext>
            </a:extLst>
          </p:cNvPr>
          <p:cNvSpPr txBox="1"/>
          <p:nvPr/>
        </p:nvSpPr>
        <p:spPr>
          <a:xfrm>
            <a:off x="4663440" y="883408"/>
            <a:ext cx="3063240" cy="369332"/>
          </a:xfrm>
          <a:prstGeom prst="rect">
            <a:avLst/>
          </a:prstGeom>
          <a:noFill/>
        </p:spPr>
        <p:txBody>
          <a:bodyPr wrap="square" rtlCol="0">
            <a:spAutoFit/>
          </a:bodyPr>
          <a:lstStyle/>
          <a:p>
            <a:r>
              <a:rPr lang="en-US" dirty="0"/>
              <a:t>“How to Make Mornings” </a:t>
            </a:r>
          </a:p>
        </p:txBody>
      </p:sp>
      <p:sp>
        <p:nvSpPr>
          <p:cNvPr id="12" name="TextBox 11">
            <a:extLst>
              <a:ext uri="{FF2B5EF4-FFF2-40B4-BE49-F238E27FC236}">
                <a16:creationId xmlns:a16="http://schemas.microsoft.com/office/drawing/2014/main" id="{B6F79399-F2D1-3D0A-F8F3-59561E17F6DD}"/>
              </a:ext>
            </a:extLst>
          </p:cNvPr>
          <p:cNvSpPr txBox="1"/>
          <p:nvPr/>
        </p:nvSpPr>
        <p:spPr>
          <a:xfrm>
            <a:off x="8537313" y="926987"/>
            <a:ext cx="3063240" cy="369332"/>
          </a:xfrm>
          <a:prstGeom prst="rect">
            <a:avLst/>
          </a:prstGeom>
          <a:noFill/>
        </p:spPr>
        <p:txBody>
          <a:bodyPr wrap="square" rtlCol="0">
            <a:spAutoFit/>
          </a:bodyPr>
          <a:lstStyle/>
          <a:p>
            <a:r>
              <a:rPr lang="en-US" dirty="0"/>
              <a:t>“How to Handle Hunger” </a:t>
            </a:r>
          </a:p>
        </p:txBody>
      </p:sp>
      <p:sp>
        <p:nvSpPr>
          <p:cNvPr id="13" name="TextBox 12">
            <a:extLst>
              <a:ext uri="{FF2B5EF4-FFF2-40B4-BE49-F238E27FC236}">
                <a16:creationId xmlns:a16="http://schemas.microsoft.com/office/drawing/2014/main" id="{72E25E53-D2D6-47AF-F2B0-2A3671AB0BAC}"/>
              </a:ext>
            </a:extLst>
          </p:cNvPr>
          <p:cNvSpPr txBox="1"/>
          <p:nvPr/>
        </p:nvSpPr>
        <p:spPr>
          <a:xfrm>
            <a:off x="842174" y="883408"/>
            <a:ext cx="3063240" cy="369332"/>
          </a:xfrm>
          <a:prstGeom prst="rect">
            <a:avLst/>
          </a:prstGeom>
          <a:noFill/>
        </p:spPr>
        <p:txBody>
          <a:bodyPr wrap="square" rtlCol="0">
            <a:spAutoFit/>
          </a:bodyPr>
          <a:lstStyle/>
          <a:p>
            <a:r>
              <a:rPr lang="en-US" dirty="0"/>
              <a:t>“How to Fix Dinner” </a:t>
            </a:r>
          </a:p>
        </p:txBody>
      </p:sp>
      <p:sp>
        <p:nvSpPr>
          <p:cNvPr id="14" name="TextBox 13">
            <a:extLst>
              <a:ext uri="{FF2B5EF4-FFF2-40B4-BE49-F238E27FC236}">
                <a16:creationId xmlns:a16="http://schemas.microsoft.com/office/drawing/2014/main" id="{7385D92F-34A4-DD19-1154-FCE118812D52}"/>
              </a:ext>
            </a:extLst>
          </p:cNvPr>
          <p:cNvSpPr txBox="1"/>
          <p:nvPr/>
        </p:nvSpPr>
        <p:spPr>
          <a:xfrm>
            <a:off x="987552" y="3520440"/>
            <a:ext cx="2642616" cy="1169551"/>
          </a:xfrm>
          <a:prstGeom prst="rect">
            <a:avLst/>
          </a:prstGeom>
          <a:noFill/>
        </p:spPr>
        <p:txBody>
          <a:bodyPr wrap="square" rtlCol="0">
            <a:spAutoFit/>
          </a:bodyPr>
          <a:lstStyle/>
          <a:p>
            <a:r>
              <a:rPr lang="en-US" sz="1400" dirty="0">
                <a:hlinkClick r:id="rId7"/>
              </a:rPr>
              <a:t>Vimeo player link</a:t>
            </a:r>
            <a:endParaRPr lang="en-US" sz="1400" dirty="0"/>
          </a:p>
          <a:p>
            <a:r>
              <a:rPr lang="en-US" sz="1400" dirty="0">
                <a:hlinkClick r:id="rId8"/>
              </a:rPr>
              <a:t>16x9 download link</a:t>
            </a:r>
            <a:endParaRPr lang="en-US" sz="1400" dirty="0"/>
          </a:p>
          <a:p>
            <a:r>
              <a:rPr lang="en-US" sz="1400" dirty="0">
                <a:hlinkClick r:id="rId9"/>
              </a:rPr>
              <a:t>1x1 download link</a:t>
            </a:r>
            <a:endParaRPr lang="en-US" sz="1400" dirty="0"/>
          </a:p>
          <a:p>
            <a:r>
              <a:rPr lang="en-US" sz="1400" dirty="0">
                <a:hlinkClick r:id="rId10"/>
              </a:rPr>
              <a:t>1x1 open caption download link</a:t>
            </a:r>
            <a:endParaRPr lang="en-US" sz="1400" dirty="0"/>
          </a:p>
          <a:p>
            <a:endParaRPr lang="en-US" sz="1400" dirty="0"/>
          </a:p>
        </p:txBody>
      </p:sp>
      <p:sp>
        <p:nvSpPr>
          <p:cNvPr id="16" name="TextBox 15">
            <a:extLst>
              <a:ext uri="{FF2B5EF4-FFF2-40B4-BE49-F238E27FC236}">
                <a16:creationId xmlns:a16="http://schemas.microsoft.com/office/drawing/2014/main" id="{FCF4D6A2-1B0C-3A07-53A2-E9875396DC0D}"/>
              </a:ext>
            </a:extLst>
          </p:cNvPr>
          <p:cNvSpPr txBox="1"/>
          <p:nvPr/>
        </p:nvSpPr>
        <p:spPr>
          <a:xfrm>
            <a:off x="4401012" y="3522766"/>
            <a:ext cx="2804460" cy="954107"/>
          </a:xfrm>
          <a:prstGeom prst="rect">
            <a:avLst/>
          </a:prstGeom>
          <a:noFill/>
        </p:spPr>
        <p:txBody>
          <a:bodyPr wrap="square" rtlCol="0">
            <a:spAutoFit/>
          </a:bodyPr>
          <a:lstStyle>
            <a:defPPr>
              <a:defRPr lang="en-US"/>
            </a:defPPr>
            <a:lvl1pPr>
              <a:defRPr sz="1400"/>
            </a:lvl1pPr>
          </a:lstStyle>
          <a:p>
            <a:r>
              <a:rPr lang="en-US" dirty="0">
                <a:hlinkClick r:id="rId11"/>
              </a:rPr>
              <a:t>Vimeo player link</a:t>
            </a:r>
            <a:endParaRPr lang="en-US" dirty="0"/>
          </a:p>
          <a:p>
            <a:r>
              <a:rPr lang="en-US" dirty="0">
                <a:hlinkClick r:id="rId12"/>
              </a:rPr>
              <a:t>16x9 download link</a:t>
            </a:r>
            <a:endParaRPr lang="en-US" dirty="0"/>
          </a:p>
          <a:p>
            <a:r>
              <a:rPr lang="en-US" dirty="0">
                <a:hlinkClick r:id="rId13"/>
              </a:rPr>
              <a:t>1x1 download link</a:t>
            </a:r>
            <a:endParaRPr lang="en-US" dirty="0"/>
          </a:p>
          <a:p>
            <a:r>
              <a:rPr lang="en-US" dirty="0">
                <a:hlinkClick r:id="rId14"/>
              </a:rPr>
              <a:t>1x1 open caption download link</a:t>
            </a:r>
            <a:endParaRPr lang="en-US" dirty="0"/>
          </a:p>
        </p:txBody>
      </p:sp>
      <p:sp>
        <p:nvSpPr>
          <p:cNvPr id="17" name="TextBox 16">
            <a:extLst>
              <a:ext uri="{FF2B5EF4-FFF2-40B4-BE49-F238E27FC236}">
                <a16:creationId xmlns:a16="http://schemas.microsoft.com/office/drawing/2014/main" id="{2F9BCA0C-DCC1-E88B-59DF-4BABC813988F}"/>
              </a:ext>
            </a:extLst>
          </p:cNvPr>
          <p:cNvSpPr txBox="1"/>
          <p:nvPr/>
        </p:nvSpPr>
        <p:spPr>
          <a:xfrm>
            <a:off x="8689433" y="3520440"/>
            <a:ext cx="2804460" cy="954107"/>
          </a:xfrm>
          <a:prstGeom prst="rect">
            <a:avLst/>
          </a:prstGeom>
          <a:noFill/>
        </p:spPr>
        <p:txBody>
          <a:bodyPr wrap="square" rtlCol="0">
            <a:spAutoFit/>
          </a:bodyPr>
          <a:lstStyle>
            <a:defPPr>
              <a:defRPr lang="en-US"/>
            </a:defPPr>
            <a:lvl1pPr>
              <a:defRPr sz="1400"/>
            </a:lvl1pPr>
          </a:lstStyle>
          <a:p>
            <a:r>
              <a:rPr lang="en-US" dirty="0">
                <a:hlinkClick r:id="rId15"/>
              </a:rPr>
              <a:t>Vimeo player link</a:t>
            </a:r>
            <a:endParaRPr lang="en-US" dirty="0"/>
          </a:p>
          <a:p>
            <a:r>
              <a:rPr lang="en-US" dirty="0">
                <a:hlinkClick r:id="rId16"/>
              </a:rPr>
              <a:t>16x9 download link</a:t>
            </a:r>
            <a:endParaRPr lang="en-US" dirty="0"/>
          </a:p>
          <a:p>
            <a:r>
              <a:rPr lang="en-US" dirty="0">
                <a:hlinkClick r:id="rId17"/>
              </a:rPr>
              <a:t>1x1 download link</a:t>
            </a:r>
            <a:endParaRPr lang="en-US" dirty="0"/>
          </a:p>
          <a:p>
            <a:r>
              <a:rPr lang="en-US" dirty="0">
                <a:hlinkClick r:id="rId18"/>
              </a:rPr>
              <a:t>1x1 open caption download link</a:t>
            </a:r>
            <a:endParaRPr lang="en-US" dirty="0"/>
          </a:p>
        </p:txBody>
      </p:sp>
      <p:pic>
        <p:nvPicPr>
          <p:cNvPr id="19" name="Picture 18">
            <a:extLst>
              <a:ext uri="{FF2B5EF4-FFF2-40B4-BE49-F238E27FC236}">
                <a16:creationId xmlns:a16="http://schemas.microsoft.com/office/drawing/2014/main" id="{A2B766F8-085D-8431-18BB-85CBE91C1D01}"/>
              </a:ext>
            </a:extLst>
          </p:cNvPr>
          <p:cNvPicPr>
            <a:picLocks noChangeAspect="1"/>
          </p:cNvPicPr>
          <p:nvPr/>
        </p:nvPicPr>
        <p:blipFill>
          <a:blip r:embed="rId19"/>
          <a:stretch>
            <a:fillRect/>
          </a:stretch>
        </p:blipFill>
        <p:spPr>
          <a:xfrm>
            <a:off x="1158709" y="4676311"/>
            <a:ext cx="5123681" cy="1852505"/>
          </a:xfrm>
          <a:prstGeom prst="rect">
            <a:avLst/>
          </a:prstGeom>
        </p:spPr>
      </p:pic>
      <p:sp>
        <p:nvSpPr>
          <p:cNvPr id="20" name="TextBox 19">
            <a:extLst>
              <a:ext uri="{FF2B5EF4-FFF2-40B4-BE49-F238E27FC236}">
                <a16:creationId xmlns:a16="http://schemas.microsoft.com/office/drawing/2014/main" id="{4B561C07-D3E3-A4DF-15D3-845EE725019C}"/>
              </a:ext>
            </a:extLst>
          </p:cNvPr>
          <p:cNvSpPr txBox="1"/>
          <p:nvPr/>
        </p:nvSpPr>
        <p:spPr>
          <a:xfrm>
            <a:off x="7095744" y="5230368"/>
            <a:ext cx="3895577" cy="523220"/>
          </a:xfrm>
          <a:prstGeom prst="rect">
            <a:avLst/>
          </a:prstGeom>
          <a:solidFill>
            <a:srgbClr val="FFFF00"/>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400" b="1" u="sng" dirty="0"/>
              <a:t>How to download: </a:t>
            </a:r>
            <a:r>
              <a:rPr lang="en-US" sz="1400" dirty="0"/>
              <a:t>Use top right “download” button to download an MP4 file locally</a:t>
            </a:r>
          </a:p>
        </p:txBody>
      </p:sp>
      <p:cxnSp>
        <p:nvCxnSpPr>
          <p:cNvPr id="22" name="Straight Arrow Connector 21">
            <a:extLst>
              <a:ext uri="{FF2B5EF4-FFF2-40B4-BE49-F238E27FC236}">
                <a16:creationId xmlns:a16="http://schemas.microsoft.com/office/drawing/2014/main" id="{3E3792AA-3637-49B6-10E5-C1C4E2A5BC0E}"/>
              </a:ext>
            </a:extLst>
          </p:cNvPr>
          <p:cNvCxnSpPr/>
          <p:nvPr/>
        </p:nvCxnSpPr>
        <p:spPr>
          <a:xfrm flipH="1" flipV="1">
            <a:off x="5605272" y="4800600"/>
            <a:ext cx="1490472" cy="4297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6757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076B0-4FC3-C58E-5732-6F55A4F2FE1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CB9954F-856C-53A1-DB24-20995DD5542F}"/>
              </a:ext>
            </a:extLst>
          </p:cNvPr>
          <p:cNvSpPr>
            <a:spLocks noGrp="1"/>
          </p:cNvSpPr>
          <p:nvPr>
            <p:ph type="sldNum" sz="quarter" idx="2"/>
          </p:nvPr>
        </p:nvSpPr>
        <p:spPr>
          <a:xfrm>
            <a:off x="11941192" y="13081000"/>
            <a:ext cx="488916" cy="471924"/>
          </a:xfrm>
          <a:prstGeom prst="rect">
            <a:avLst/>
          </a:prstGeom>
          <a:ln w="12700">
            <a:miter lim="400000"/>
          </a:ln>
        </p:spPr>
        <p:txBody>
          <a:bodyPr wrap="squar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Neue Light"/>
                <a:ea typeface="Helvetica Neue Light"/>
                <a:cs typeface="Helvetica Neue Light"/>
                <a:sym typeface="Helvetica Neue Light"/>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fld id="{86CB4B4D-7CA3-9044-876B-883B54F8677D}" type="slidenum">
              <a:rPr lang="en-US" smtClean="0"/>
              <a:pPr/>
              <a:t>5</a:t>
            </a:fld>
            <a:endParaRPr lang="en-US" dirty="0"/>
          </a:p>
        </p:txBody>
      </p:sp>
      <p:sp>
        <p:nvSpPr>
          <p:cNvPr id="5" name="TextBox 4">
            <a:extLst>
              <a:ext uri="{FF2B5EF4-FFF2-40B4-BE49-F238E27FC236}">
                <a16:creationId xmlns:a16="http://schemas.microsoft.com/office/drawing/2014/main" id="{5C664498-C65D-7103-A39C-9A833235B991}"/>
              </a:ext>
            </a:extLst>
          </p:cNvPr>
          <p:cNvSpPr txBox="1"/>
          <p:nvPr/>
        </p:nvSpPr>
        <p:spPr>
          <a:xfrm>
            <a:off x="0" y="-79653"/>
            <a:ext cx="12264711" cy="7017306"/>
          </a:xfrm>
          <a:prstGeom prst="rect">
            <a:avLst/>
          </a:prstGeom>
          <a:solidFill>
            <a:srgbClr val="344960"/>
          </a:solidFill>
        </p:spPr>
        <p:txBody>
          <a:bodyPr wrap="square" rtlCol="0">
            <a:spAutoFit/>
          </a:bodyPr>
          <a:lstStyle/>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a:p>
            <a:endParaRPr lang="en-US" sz="3000" dirty="0"/>
          </a:p>
        </p:txBody>
      </p:sp>
      <p:sp>
        <p:nvSpPr>
          <p:cNvPr id="9" name="TextBox 8">
            <a:extLst>
              <a:ext uri="{FF2B5EF4-FFF2-40B4-BE49-F238E27FC236}">
                <a16:creationId xmlns:a16="http://schemas.microsoft.com/office/drawing/2014/main" id="{9EE164BC-A6FD-0A86-2366-02A8E5963534}"/>
              </a:ext>
            </a:extLst>
          </p:cNvPr>
          <p:cNvSpPr txBox="1"/>
          <p:nvPr/>
        </p:nvSpPr>
        <p:spPr>
          <a:xfrm>
            <a:off x="0" y="3429000"/>
            <a:ext cx="12261112" cy="1107996"/>
          </a:xfrm>
          <a:prstGeom prst="rect">
            <a:avLst/>
          </a:prstGeom>
          <a:solidFill>
            <a:srgbClr val="344960"/>
          </a:solidFill>
        </p:spPr>
        <p:txBody>
          <a:bodyPr wrap="square" lIns="91440" tIns="45720" rIns="91440" bIns="45720" rtlCol="0" anchor="t">
            <a:spAutoFit/>
          </a:bodyPr>
          <a:lstStyle/>
          <a:p>
            <a:pPr algn="ctr"/>
            <a:r>
              <a:rPr lang="en-US" sz="6600" b="1" dirty="0">
                <a:solidFill>
                  <a:schemeClr val="bg1"/>
                </a:solidFill>
                <a:latin typeface="Montserrat" pitchFamily="2" charset="0"/>
                <a:cs typeface="Helvetica"/>
              </a:rPr>
              <a:t>Digital Ads</a:t>
            </a:r>
            <a:endParaRPr lang="en-US" sz="6600" b="1" dirty="0">
              <a:solidFill>
                <a:schemeClr val="bg1"/>
              </a:solidFill>
              <a:latin typeface="Montserrat" pitchFamily="2" charset="0"/>
              <a:cs typeface="Helvetica" panose="020B0604020202020204" pitchFamily="34" charset="0"/>
            </a:endParaRPr>
          </a:p>
        </p:txBody>
      </p:sp>
      <p:grpSp>
        <p:nvGrpSpPr>
          <p:cNvPr id="11" name="Group 10">
            <a:extLst>
              <a:ext uri="{FF2B5EF4-FFF2-40B4-BE49-F238E27FC236}">
                <a16:creationId xmlns:a16="http://schemas.microsoft.com/office/drawing/2014/main" id="{F5110ABF-EC3F-1252-BA04-7C7389597163}"/>
              </a:ext>
            </a:extLst>
          </p:cNvPr>
          <p:cNvGrpSpPr/>
          <p:nvPr/>
        </p:nvGrpSpPr>
        <p:grpSpPr>
          <a:xfrm>
            <a:off x="2759623" y="610353"/>
            <a:ext cx="6672753" cy="2108793"/>
            <a:chOff x="2554091" y="733549"/>
            <a:chExt cx="7160078" cy="2170816"/>
          </a:xfrm>
        </p:grpSpPr>
        <p:pic>
          <p:nvPicPr>
            <p:cNvPr id="8" name="Picture 7">
              <a:extLst>
                <a:ext uri="{FF2B5EF4-FFF2-40B4-BE49-F238E27FC236}">
                  <a16:creationId xmlns:a16="http://schemas.microsoft.com/office/drawing/2014/main" id="{33BEC7A5-6C1A-D604-9DBB-F41D3FDFB84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77"/>
            <a:stretch/>
          </p:blipFill>
          <p:spPr>
            <a:xfrm>
              <a:off x="2554091" y="733832"/>
              <a:ext cx="4200505" cy="2169411"/>
            </a:xfrm>
            <a:prstGeom prst="rect">
              <a:avLst/>
            </a:prstGeom>
          </p:spPr>
        </p:pic>
        <p:pic>
          <p:nvPicPr>
            <p:cNvPr id="10" name="Picture 9" descr="A black background with orange text&#10;&#10;Description automatically generated">
              <a:extLst>
                <a:ext uri="{FF2B5EF4-FFF2-40B4-BE49-F238E27FC236}">
                  <a16:creationId xmlns:a16="http://schemas.microsoft.com/office/drawing/2014/main" id="{0FC08608-9100-F75A-D0A2-48EBDDA716F1}"/>
                </a:ext>
              </a:extLst>
            </p:cNvPr>
            <p:cNvPicPr>
              <a:picLocks noChangeAspect="1"/>
            </p:cNvPicPr>
            <p:nvPr/>
          </p:nvPicPr>
          <p:blipFill rotWithShape="1">
            <a:blip r:embed="rId4"/>
            <a:srcRect l="-1063" r="10560"/>
            <a:stretch/>
          </p:blipFill>
          <p:spPr>
            <a:xfrm>
              <a:off x="6188312" y="733549"/>
              <a:ext cx="3525857" cy="2170816"/>
            </a:xfrm>
            <a:prstGeom prst="rect">
              <a:avLst/>
            </a:prstGeom>
          </p:spPr>
        </p:pic>
      </p:grpSp>
    </p:spTree>
    <p:extLst>
      <p:ext uri="{BB962C8B-B14F-4D97-AF65-F5344CB8AC3E}">
        <p14:creationId xmlns:p14="http://schemas.microsoft.com/office/powerpoint/2010/main" val="2349782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6CD20-CB3B-F889-2829-689510EFC5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CEAFF-CFB8-FB98-83D6-CAD4836F2BAE}"/>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1F1191AB-AD26-7EE8-8BB5-6CF22A1464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93C022A3-A912-51BF-9965-EBEBB711F63A}"/>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Digital Ads</a:t>
            </a:r>
          </a:p>
        </p:txBody>
      </p:sp>
      <p:sp>
        <p:nvSpPr>
          <p:cNvPr id="3" name="TextBox 2">
            <a:extLst>
              <a:ext uri="{FF2B5EF4-FFF2-40B4-BE49-F238E27FC236}">
                <a16:creationId xmlns:a16="http://schemas.microsoft.com/office/drawing/2014/main" id="{A141780E-8CBA-52B7-500F-6E81979A3EE4}"/>
              </a:ext>
            </a:extLst>
          </p:cNvPr>
          <p:cNvSpPr txBox="1"/>
          <p:nvPr/>
        </p:nvSpPr>
        <p:spPr>
          <a:xfrm>
            <a:off x="2798064" y="4553610"/>
            <a:ext cx="5815584"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Objective: Awareness</a:t>
            </a:r>
            <a:br>
              <a:rPr lang="en-US" dirty="0"/>
            </a:br>
            <a:r>
              <a:rPr lang="en-US" dirty="0"/>
              <a:t>Destination URL: </a:t>
            </a:r>
            <a:r>
              <a:rPr lang="en-US" dirty="0">
                <a:hlinkClick r:id="rId5"/>
              </a:rPr>
              <a:t>https://meanttobebroken.org/</a:t>
            </a:r>
            <a:r>
              <a:rPr lang="en-US" dirty="0"/>
              <a:t> </a:t>
            </a:r>
          </a:p>
          <a:p>
            <a:r>
              <a:rPr lang="en-US" dirty="0"/>
              <a:t>Sizes: 160x600, 300x250, 300x600, 610x200, 728x90</a:t>
            </a:r>
          </a:p>
          <a:p>
            <a:r>
              <a:rPr lang="en-US" dirty="0">
                <a:highlight>
                  <a:srgbClr val="FFFF00"/>
                </a:highlight>
              </a:rPr>
              <a:t>Download link HERE</a:t>
            </a:r>
          </a:p>
        </p:txBody>
      </p:sp>
      <p:pic>
        <p:nvPicPr>
          <p:cNvPr id="4" name="Picture 3" descr="A bowl of food with text&#10;&#10;AI-generated content may be incorrect.">
            <a:extLst>
              <a:ext uri="{FF2B5EF4-FFF2-40B4-BE49-F238E27FC236}">
                <a16:creationId xmlns:a16="http://schemas.microsoft.com/office/drawing/2014/main" id="{1FD8F577-0A48-F623-F4F5-8747E3807A0A}"/>
              </a:ext>
            </a:extLst>
          </p:cNvPr>
          <p:cNvPicPr>
            <a:picLocks noChangeAspect="1"/>
          </p:cNvPicPr>
          <p:nvPr/>
        </p:nvPicPr>
        <p:blipFill>
          <a:blip r:embed="rId6"/>
          <a:stretch>
            <a:fillRect/>
          </a:stretch>
        </p:blipFill>
        <p:spPr>
          <a:xfrm>
            <a:off x="10460174" y="1383861"/>
            <a:ext cx="1304096" cy="2603137"/>
          </a:xfrm>
          <a:prstGeom prst="rect">
            <a:avLst/>
          </a:prstGeom>
        </p:spPr>
      </p:pic>
      <p:pic>
        <p:nvPicPr>
          <p:cNvPr id="6" name="Picture 5" descr="A bowl of food with text overlay&#10;&#10;AI-generated content may be incorrect.">
            <a:extLst>
              <a:ext uri="{FF2B5EF4-FFF2-40B4-BE49-F238E27FC236}">
                <a16:creationId xmlns:a16="http://schemas.microsoft.com/office/drawing/2014/main" id="{1B562770-D494-09FA-2AD3-411CFD35C7DD}"/>
              </a:ext>
            </a:extLst>
          </p:cNvPr>
          <p:cNvPicPr>
            <a:picLocks noChangeAspect="1"/>
          </p:cNvPicPr>
          <p:nvPr/>
        </p:nvPicPr>
        <p:blipFill>
          <a:blip r:embed="rId7"/>
          <a:stretch>
            <a:fillRect/>
          </a:stretch>
        </p:blipFill>
        <p:spPr>
          <a:xfrm>
            <a:off x="9398415" y="1383861"/>
            <a:ext cx="692485" cy="2603137"/>
          </a:xfrm>
          <a:prstGeom prst="rect">
            <a:avLst/>
          </a:prstGeom>
        </p:spPr>
      </p:pic>
      <p:pic>
        <p:nvPicPr>
          <p:cNvPr id="7" name="Picture 6">
            <a:extLst>
              <a:ext uri="{FF2B5EF4-FFF2-40B4-BE49-F238E27FC236}">
                <a16:creationId xmlns:a16="http://schemas.microsoft.com/office/drawing/2014/main" id="{79FB2648-2243-53B0-266B-649739EFCCAF}"/>
              </a:ext>
            </a:extLst>
          </p:cNvPr>
          <p:cNvPicPr>
            <a:picLocks noChangeAspect="1"/>
          </p:cNvPicPr>
          <p:nvPr/>
        </p:nvPicPr>
        <p:blipFill>
          <a:blip r:embed="rId8"/>
          <a:stretch>
            <a:fillRect/>
          </a:stretch>
        </p:blipFill>
        <p:spPr>
          <a:xfrm>
            <a:off x="3975214" y="1383861"/>
            <a:ext cx="5054009" cy="621616"/>
          </a:xfrm>
          <a:prstGeom prst="rect">
            <a:avLst/>
          </a:prstGeom>
        </p:spPr>
      </p:pic>
      <p:pic>
        <p:nvPicPr>
          <p:cNvPr id="8" name="Picture 7" descr="A bowl of food on a yellow background&#10;&#10;AI-generated content may be incorrect.">
            <a:extLst>
              <a:ext uri="{FF2B5EF4-FFF2-40B4-BE49-F238E27FC236}">
                <a16:creationId xmlns:a16="http://schemas.microsoft.com/office/drawing/2014/main" id="{4562C36F-9B77-F16D-9FF8-ED4D85D8B21A}"/>
              </a:ext>
            </a:extLst>
          </p:cNvPr>
          <p:cNvPicPr>
            <a:picLocks noChangeAspect="1"/>
          </p:cNvPicPr>
          <p:nvPr/>
        </p:nvPicPr>
        <p:blipFill>
          <a:blip r:embed="rId9"/>
          <a:stretch>
            <a:fillRect/>
          </a:stretch>
        </p:blipFill>
        <p:spPr>
          <a:xfrm>
            <a:off x="486262" y="1383861"/>
            <a:ext cx="3119712" cy="2603137"/>
          </a:xfrm>
          <a:prstGeom prst="rect">
            <a:avLst/>
          </a:prstGeom>
        </p:spPr>
      </p:pic>
      <p:pic>
        <p:nvPicPr>
          <p:cNvPr id="10" name="Picture 9" descr="A bowl of food with text&#10;&#10;AI-generated content may be incorrect.">
            <a:extLst>
              <a:ext uri="{FF2B5EF4-FFF2-40B4-BE49-F238E27FC236}">
                <a16:creationId xmlns:a16="http://schemas.microsoft.com/office/drawing/2014/main" id="{D88D4A53-A3DE-67C0-965D-F233FC385264}"/>
              </a:ext>
            </a:extLst>
          </p:cNvPr>
          <p:cNvPicPr>
            <a:picLocks noChangeAspect="1"/>
          </p:cNvPicPr>
          <p:nvPr/>
        </p:nvPicPr>
        <p:blipFill>
          <a:blip r:embed="rId10"/>
          <a:stretch>
            <a:fillRect/>
          </a:stretch>
        </p:blipFill>
        <p:spPr>
          <a:xfrm>
            <a:off x="3973902" y="2365792"/>
            <a:ext cx="5056632" cy="1642592"/>
          </a:xfrm>
          <a:prstGeom prst="rect">
            <a:avLst/>
          </a:prstGeom>
        </p:spPr>
      </p:pic>
    </p:spTree>
    <p:extLst>
      <p:ext uri="{BB962C8B-B14F-4D97-AF65-F5344CB8AC3E}">
        <p14:creationId xmlns:p14="http://schemas.microsoft.com/office/powerpoint/2010/main" val="3023004840"/>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7B3D2-FF1B-6027-D67A-B487C2D7AA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547E35-A0C7-0D63-479A-4FD69F70A655}"/>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52DE7A79-D5FE-8607-E021-EC9E2D6C2D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525ADF2E-E873-8A25-E778-CDD77F14D565}"/>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Digital Ads</a:t>
            </a:r>
          </a:p>
        </p:txBody>
      </p:sp>
      <p:grpSp>
        <p:nvGrpSpPr>
          <p:cNvPr id="4" name="Group 3">
            <a:extLst>
              <a:ext uri="{FF2B5EF4-FFF2-40B4-BE49-F238E27FC236}">
                <a16:creationId xmlns:a16="http://schemas.microsoft.com/office/drawing/2014/main" id="{D1B99D18-5555-F36F-C6DB-032681FA091D}"/>
              </a:ext>
            </a:extLst>
          </p:cNvPr>
          <p:cNvGrpSpPr/>
          <p:nvPr/>
        </p:nvGrpSpPr>
        <p:grpSpPr>
          <a:xfrm>
            <a:off x="486262" y="1383861"/>
            <a:ext cx="11278008" cy="2603139"/>
            <a:chOff x="486262" y="4132116"/>
            <a:chExt cx="10140271" cy="2340532"/>
          </a:xfrm>
        </p:grpSpPr>
        <p:pic>
          <p:nvPicPr>
            <p:cNvPr id="6" name="Picture 5" descr="A pizza on a plate&#10;&#10;AI-generated content may be incorrect.">
              <a:extLst>
                <a:ext uri="{FF2B5EF4-FFF2-40B4-BE49-F238E27FC236}">
                  <a16:creationId xmlns:a16="http://schemas.microsoft.com/office/drawing/2014/main" id="{7DBFC0B8-4B3D-90A2-6C14-54D13B32C2DE}"/>
                </a:ext>
              </a:extLst>
            </p:cNvPr>
            <p:cNvPicPr>
              <a:picLocks noChangeAspect="1"/>
            </p:cNvPicPr>
            <p:nvPr/>
          </p:nvPicPr>
          <p:blipFill>
            <a:blip r:embed="rId4"/>
            <a:stretch>
              <a:fillRect/>
            </a:stretch>
          </p:blipFill>
          <p:spPr>
            <a:xfrm>
              <a:off x="486262" y="4132118"/>
              <a:ext cx="2804992" cy="2340530"/>
            </a:xfrm>
            <a:prstGeom prst="rect">
              <a:avLst/>
            </a:prstGeom>
          </p:spPr>
        </p:pic>
        <p:pic>
          <p:nvPicPr>
            <p:cNvPr id="7" name="Picture 6">
              <a:extLst>
                <a:ext uri="{FF2B5EF4-FFF2-40B4-BE49-F238E27FC236}">
                  <a16:creationId xmlns:a16="http://schemas.microsoft.com/office/drawing/2014/main" id="{5306BE0E-71D8-5388-4DD1-E05499F05C9F}"/>
                </a:ext>
              </a:extLst>
            </p:cNvPr>
            <p:cNvPicPr>
              <a:picLocks noChangeAspect="1"/>
            </p:cNvPicPr>
            <p:nvPr/>
          </p:nvPicPr>
          <p:blipFill>
            <a:blip r:embed="rId5"/>
            <a:stretch>
              <a:fillRect/>
            </a:stretch>
          </p:blipFill>
          <p:spPr>
            <a:xfrm>
              <a:off x="3623245" y="4132118"/>
              <a:ext cx="4544141" cy="558905"/>
            </a:xfrm>
            <a:prstGeom prst="rect">
              <a:avLst/>
            </a:prstGeom>
          </p:spPr>
        </p:pic>
        <p:pic>
          <p:nvPicPr>
            <p:cNvPr id="8" name="Picture 7" descr="A pizza with pepperoni on a plate&#10;&#10;AI-generated content may be incorrect.">
              <a:extLst>
                <a:ext uri="{FF2B5EF4-FFF2-40B4-BE49-F238E27FC236}">
                  <a16:creationId xmlns:a16="http://schemas.microsoft.com/office/drawing/2014/main" id="{ABB47F01-61D5-4D51-8684-054127E477E9}"/>
                </a:ext>
              </a:extLst>
            </p:cNvPr>
            <p:cNvPicPr>
              <a:picLocks noChangeAspect="1"/>
            </p:cNvPicPr>
            <p:nvPr/>
          </p:nvPicPr>
          <p:blipFill>
            <a:blip r:embed="rId6"/>
            <a:stretch>
              <a:fillRect/>
            </a:stretch>
          </p:blipFill>
          <p:spPr>
            <a:xfrm>
              <a:off x="3623245" y="4997043"/>
              <a:ext cx="4544141" cy="1475605"/>
            </a:xfrm>
            <a:prstGeom prst="rect">
              <a:avLst/>
            </a:prstGeom>
          </p:spPr>
        </p:pic>
        <p:pic>
          <p:nvPicPr>
            <p:cNvPr id="9" name="Picture 8" descr="A pizza with cheese and pepperoni on it&#10;&#10;AI-generated content may be incorrect.">
              <a:extLst>
                <a:ext uri="{FF2B5EF4-FFF2-40B4-BE49-F238E27FC236}">
                  <a16:creationId xmlns:a16="http://schemas.microsoft.com/office/drawing/2014/main" id="{11984363-57F1-1025-6E2B-A4D320912158}"/>
                </a:ext>
              </a:extLst>
            </p:cNvPr>
            <p:cNvPicPr>
              <a:picLocks noChangeAspect="1"/>
            </p:cNvPicPr>
            <p:nvPr/>
          </p:nvPicPr>
          <p:blipFill>
            <a:blip r:embed="rId7"/>
            <a:stretch>
              <a:fillRect/>
            </a:stretch>
          </p:blipFill>
          <p:spPr>
            <a:xfrm>
              <a:off x="8499377" y="4132117"/>
              <a:ext cx="622627" cy="2340531"/>
            </a:xfrm>
            <a:prstGeom prst="rect">
              <a:avLst/>
            </a:prstGeom>
          </p:spPr>
        </p:pic>
        <p:pic>
          <p:nvPicPr>
            <p:cNvPr id="10" name="Picture 9" descr="A pizza on a plate&#10;&#10;AI-generated content may be incorrect.">
              <a:extLst>
                <a:ext uri="{FF2B5EF4-FFF2-40B4-BE49-F238E27FC236}">
                  <a16:creationId xmlns:a16="http://schemas.microsoft.com/office/drawing/2014/main" id="{3A227009-B68B-1A4E-FF0C-57C31DD24910}"/>
                </a:ext>
              </a:extLst>
            </p:cNvPr>
            <p:cNvPicPr>
              <a:picLocks noChangeAspect="1"/>
            </p:cNvPicPr>
            <p:nvPr/>
          </p:nvPicPr>
          <p:blipFill>
            <a:blip r:embed="rId8"/>
            <a:stretch>
              <a:fillRect/>
            </a:stretch>
          </p:blipFill>
          <p:spPr>
            <a:xfrm>
              <a:off x="9453995" y="4132116"/>
              <a:ext cx="1172538" cy="2340532"/>
            </a:xfrm>
            <a:prstGeom prst="rect">
              <a:avLst/>
            </a:prstGeom>
          </p:spPr>
        </p:pic>
      </p:grpSp>
      <p:sp>
        <p:nvSpPr>
          <p:cNvPr id="11" name="TextBox 10">
            <a:extLst>
              <a:ext uri="{FF2B5EF4-FFF2-40B4-BE49-F238E27FC236}">
                <a16:creationId xmlns:a16="http://schemas.microsoft.com/office/drawing/2014/main" id="{8C0AFCCA-C72A-FDB6-6D2D-F59841633A4B}"/>
              </a:ext>
            </a:extLst>
          </p:cNvPr>
          <p:cNvSpPr txBox="1"/>
          <p:nvPr/>
        </p:nvSpPr>
        <p:spPr>
          <a:xfrm>
            <a:off x="2798064" y="4553610"/>
            <a:ext cx="5815584"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Objective: Awareness</a:t>
            </a:r>
            <a:br>
              <a:rPr lang="en-US" dirty="0"/>
            </a:br>
            <a:r>
              <a:rPr lang="en-US" dirty="0"/>
              <a:t>Destination URL: </a:t>
            </a:r>
            <a:r>
              <a:rPr lang="en-US" dirty="0">
                <a:hlinkClick r:id="rId9"/>
              </a:rPr>
              <a:t>https://meanttobebroken.org/</a:t>
            </a:r>
            <a:r>
              <a:rPr lang="en-US" dirty="0"/>
              <a:t> </a:t>
            </a:r>
          </a:p>
          <a:p>
            <a:r>
              <a:rPr lang="en-US" dirty="0"/>
              <a:t>Sizes: 160x600, 300x250, 300x600, 610x200, 728x90</a:t>
            </a:r>
          </a:p>
          <a:p>
            <a:r>
              <a:rPr lang="en-US" dirty="0">
                <a:highlight>
                  <a:srgbClr val="FFFF00"/>
                </a:highlight>
              </a:rPr>
              <a:t>Download link HERE</a:t>
            </a:r>
          </a:p>
        </p:txBody>
      </p:sp>
    </p:spTree>
    <p:extLst>
      <p:ext uri="{BB962C8B-B14F-4D97-AF65-F5344CB8AC3E}">
        <p14:creationId xmlns:p14="http://schemas.microsoft.com/office/powerpoint/2010/main" val="267843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F5BC8-88D0-345B-A601-C5F7EA1700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FF0A6-E096-49C2-C723-6D5370262357}"/>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2D041432-22FE-84EC-8CA0-2F2C8C12A4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5F8E873A-D32B-9CBE-219C-93C5EC6A2DD4}"/>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Digital Ads</a:t>
            </a:r>
          </a:p>
        </p:txBody>
      </p:sp>
      <p:sp>
        <p:nvSpPr>
          <p:cNvPr id="11" name="TextBox 10">
            <a:extLst>
              <a:ext uri="{FF2B5EF4-FFF2-40B4-BE49-F238E27FC236}">
                <a16:creationId xmlns:a16="http://schemas.microsoft.com/office/drawing/2014/main" id="{79F4B9AE-91AE-D0C0-50E6-5F59A0665F60}"/>
              </a:ext>
            </a:extLst>
          </p:cNvPr>
          <p:cNvSpPr txBox="1"/>
          <p:nvPr/>
        </p:nvSpPr>
        <p:spPr>
          <a:xfrm>
            <a:off x="2798064" y="4553610"/>
            <a:ext cx="5815584"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Objective: Interest</a:t>
            </a:r>
            <a:br>
              <a:rPr lang="en-US" dirty="0"/>
            </a:br>
            <a:r>
              <a:rPr lang="en-US" dirty="0"/>
              <a:t>Destination URL: </a:t>
            </a:r>
            <a:r>
              <a:rPr lang="en-US" dirty="0">
                <a:hlinkClick r:id="rId4"/>
              </a:rPr>
              <a:t>https://meanttobebroken.org/#recipes</a:t>
            </a:r>
            <a:r>
              <a:rPr lang="en-US" dirty="0"/>
              <a:t> Sizes: 160x600, 300x250, 300x600, 610x200, 728x90</a:t>
            </a:r>
          </a:p>
          <a:p>
            <a:r>
              <a:rPr lang="en-US" dirty="0">
                <a:highlight>
                  <a:srgbClr val="FFFF00"/>
                </a:highlight>
              </a:rPr>
              <a:t>Download link HERE</a:t>
            </a:r>
          </a:p>
        </p:txBody>
      </p:sp>
      <p:pic>
        <p:nvPicPr>
          <p:cNvPr id="3" name="Picture 2" descr="A bowl of noodles and boiled eggs&#10;&#10;AI-generated content may be incorrect.">
            <a:extLst>
              <a:ext uri="{FF2B5EF4-FFF2-40B4-BE49-F238E27FC236}">
                <a16:creationId xmlns:a16="http://schemas.microsoft.com/office/drawing/2014/main" id="{C08295CC-280D-60F5-2A0A-E0D5250C6244}"/>
              </a:ext>
            </a:extLst>
          </p:cNvPr>
          <p:cNvPicPr>
            <a:picLocks noChangeAspect="1"/>
          </p:cNvPicPr>
          <p:nvPr/>
        </p:nvPicPr>
        <p:blipFill>
          <a:blip r:embed="rId5"/>
          <a:stretch>
            <a:fillRect/>
          </a:stretch>
        </p:blipFill>
        <p:spPr>
          <a:xfrm>
            <a:off x="10460174" y="1383857"/>
            <a:ext cx="1304096" cy="2603137"/>
          </a:xfrm>
          <a:prstGeom prst="rect">
            <a:avLst/>
          </a:prstGeom>
        </p:spPr>
      </p:pic>
      <p:pic>
        <p:nvPicPr>
          <p:cNvPr id="12" name="Picture 11" descr="A bowl of noodles with eggs and bacon&#10;&#10;AI-generated content may be incorrect.">
            <a:extLst>
              <a:ext uri="{FF2B5EF4-FFF2-40B4-BE49-F238E27FC236}">
                <a16:creationId xmlns:a16="http://schemas.microsoft.com/office/drawing/2014/main" id="{CD6F664D-55AE-284A-EBB4-4FBDAB8B67E5}"/>
              </a:ext>
            </a:extLst>
          </p:cNvPr>
          <p:cNvPicPr>
            <a:picLocks noChangeAspect="1"/>
          </p:cNvPicPr>
          <p:nvPr/>
        </p:nvPicPr>
        <p:blipFill>
          <a:blip r:embed="rId6"/>
          <a:stretch>
            <a:fillRect/>
          </a:stretch>
        </p:blipFill>
        <p:spPr>
          <a:xfrm>
            <a:off x="486262" y="1383860"/>
            <a:ext cx="3119712" cy="2603137"/>
          </a:xfrm>
          <a:prstGeom prst="rect">
            <a:avLst/>
          </a:prstGeom>
        </p:spPr>
      </p:pic>
      <p:pic>
        <p:nvPicPr>
          <p:cNvPr id="13" name="Picture 12">
            <a:extLst>
              <a:ext uri="{FF2B5EF4-FFF2-40B4-BE49-F238E27FC236}">
                <a16:creationId xmlns:a16="http://schemas.microsoft.com/office/drawing/2014/main" id="{97537758-363E-77BE-2F28-C17B7B86B20A}"/>
              </a:ext>
            </a:extLst>
          </p:cNvPr>
          <p:cNvPicPr>
            <a:picLocks noChangeAspect="1"/>
          </p:cNvPicPr>
          <p:nvPr/>
        </p:nvPicPr>
        <p:blipFill>
          <a:blip r:embed="rId7"/>
          <a:stretch>
            <a:fillRect/>
          </a:stretch>
        </p:blipFill>
        <p:spPr>
          <a:xfrm>
            <a:off x="3975214" y="1383860"/>
            <a:ext cx="5053993" cy="621614"/>
          </a:xfrm>
          <a:prstGeom prst="rect">
            <a:avLst/>
          </a:prstGeom>
        </p:spPr>
      </p:pic>
      <p:pic>
        <p:nvPicPr>
          <p:cNvPr id="14" name="Picture 13" descr="A bowl of noodles with boiled eggs&#10;&#10;AI-generated content may be incorrect.">
            <a:extLst>
              <a:ext uri="{FF2B5EF4-FFF2-40B4-BE49-F238E27FC236}">
                <a16:creationId xmlns:a16="http://schemas.microsoft.com/office/drawing/2014/main" id="{993FFDFE-DA1A-4146-295E-0118A0AD2B7F}"/>
              </a:ext>
            </a:extLst>
          </p:cNvPr>
          <p:cNvPicPr>
            <a:picLocks noChangeAspect="1"/>
          </p:cNvPicPr>
          <p:nvPr/>
        </p:nvPicPr>
        <p:blipFill>
          <a:blip r:embed="rId8"/>
          <a:stretch>
            <a:fillRect/>
          </a:stretch>
        </p:blipFill>
        <p:spPr>
          <a:xfrm>
            <a:off x="3975214" y="2345834"/>
            <a:ext cx="5053993" cy="1641168"/>
          </a:xfrm>
          <a:prstGeom prst="rect">
            <a:avLst/>
          </a:prstGeom>
        </p:spPr>
      </p:pic>
      <p:pic>
        <p:nvPicPr>
          <p:cNvPr id="15" name="Picture 14" descr="A bowl of noodles with boiled eggs and text&#10;&#10;AI-generated content may be incorrect.">
            <a:extLst>
              <a:ext uri="{FF2B5EF4-FFF2-40B4-BE49-F238E27FC236}">
                <a16:creationId xmlns:a16="http://schemas.microsoft.com/office/drawing/2014/main" id="{436DE683-B48C-20BA-8824-D6DEDA655160}"/>
              </a:ext>
            </a:extLst>
          </p:cNvPr>
          <p:cNvPicPr>
            <a:picLocks noChangeAspect="1"/>
          </p:cNvPicPr>
          <p:nvPr/>
        </p:nvPicPr>
        <p:blipFill>
          <a:blip r:embed="rId9"/>
          <a:stretch>
            <a:fillRect/>
          </a:stretch>
        </p:blipFill>
        <p:spPr>
          <a:xfrm>
            <a:off x="9398448" y="1383857"/>
            <a:ext cx="692485" cy="2603137"/>
          </a:xfrm>
          <a:prstGeom prst="rect">
            <a:avLst/>
          </a:prstGeom>
        </p:spPr>
      </p:pic>
    </p:spTree>
    <p:extLst>
      <p:ext uri="{BB962C8B-B14F-4D97-AF65-F5344CB8AC3E}">
        <p14:creationId xmlns:p14="http://schemas.microsoft.com/office/powerpoint/2010/main" val="3683113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10BB0-E7AD-3C21-25E8-9CBE35DA67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21662D-0584-789D-3EDD-A4836A9977B6}"/>
              </a:ext>
            </a:extLst>
          </p:cNvPr>
          <p:cNvSpPr txBox="1">
            <a:spLocks/>
          </p:cNvSpPr>
          <p:nvPr/>
        </p:nvSpPr>
        <p:spPr>
          <a:xfrm>
            <a:off x="0" y="-3144"/>
            <a:ext cx="12191999" cy="798274"/>
          </a:xfrm>
          <a:prstGeom prst="rect">
            <a:avLst/>
          </a:prstGeom>
          <a:solidFill>
            <a:srgbClr val="34496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a:p>
            <a:pPr algn="l">
              <a:defRPr/>
            </a:pPr>
            <a:endParaRPr lang="en-US" sz="1800" b="1" dirty="0">
              <a:solidFill>
                <a:prstClr val="white"/>
              </a:solidFill>
              <a:latin typeface="Helvetica" pitchFamily="2" charset="0"/>
            </a:endParaRPr>
          </a:p>
        </p:txBody>
      </p:sp>
      <p:pic>
        <p:nvPicPr>
          <p:cNvPr id="5" name="Picture 4" descr="Diagram&#10;&#10;Description automatically generated">
            <a:extLst>
              <a:ext uri="{FF2B5EF4-FFF2-40B4-BE49-F238E27FC236}">
                <a16:creationId xmlns:a16="http://schemas.microsoft.com/office/drawing/2014/main" id="{64DBA611-51E1-1793-E5D1-770DC08EA14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852"/>
          <a:stretch/>
        </p:blipFill>
        <p:spPr>
          <a:xfrm>
            <a:off x="10982177" y="66597"/>
            <a:ext cx="1023433" cy="609207"/>
          </a:xfrm>
          <a:prstGeom prst="rect">
            <a:avLst/>
          </a:prstGeom>
        </p:spPr>
      </p:pic>
      <p:sp>
        <p:nvSpPr>
          <p:cNvPr id="37" name="Rectangle 36">
            <a:extLst>
              <a:ext uri="{FF2B5EF4-FFF2-40B4-BE49-F238E27FC236}">
                <a16:creationId xmlns:a16="http://schemas.microsoft.com/office/drawing/2014/main" id="{34EB64D5-27EA-0995-BA41-9B512BFB7223}"/>
              </a:ext>
            </a:extLst>
          </p:cNvPr>
          <p:cNvSpPr/>
          <p:nvPr/>
        </p:nvSpPr>
        <p:spPr>
          <a:xfrm>
            <a:off x="186390" y="177290"/>
            <a:ext cx="12192000" cy="461665"/>
          </a:xfrm>
          <a:prstGeom prst="rect">
            <a:avLst/>
          </a:prstGeom>
        </p:spPr>
        <p:txBody>
          <a:bodyPr wrap="square" lIns="91440" tIns="45720" rIns="91440" bIns="45720" anchor="t">
            <a:spAutoFit/>
          </a:bodyPr>
          <a:lstStyle/>
          <a:p>
            <a:pPr>
              <a:defRPr/>
            </a:pPr>
            <a:r>
              <a:rPr lang="en-US" sz="2400" b="1" dirty="0">
                <a:solidFill>
                  <a:schemeClr val="bg1"/>
                </a:solidFill>
                <a:latin typeface="Montserrat" pitchFamily="2" charset="0"/>
              </a:rPr>
              <a:t>MTBB 2025: Digital Ads</a:t>
            </a:r>
          </a:p>
        </p:txBody>
      </p:sp>
      <p:sp>
        <p:nvSpPr>
          <p:cNvPr id="11" name="TextBox 10">
            <a:extLst>
              <a:ext uri="{FF2B5EF4-FFF2-40B4-BE49-F238E27FC236}">
                <a16:creationId xmlns:a16="http://schemas.microsoft.com/office/drawing/2014/main" id="{FAA4C3C2-2768-29AB-75B4-FCC654D75818}"/>
              </a:ext>
            </a:extLst>
          </p:cNvPr>
          <p:cNvSpPr txBox="1"/>
          <p:nvPr/>
        </p:nvSpPr>
        <p:spPr>
          <a:xfrm>
            <a:off x="2798064" y="4553610"/>
            <a:ext cx="5815584"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dirty="0"/>
              <a:t>Objective: Interest</a:t>
            </a:r>
            <a:br>
              <a:rPr lang="en-US" dirty="0"/>
            </a:br>
            <a:r>
              <a:rPr lang="en-US" dirty="0"/>
              <a:t>Destination URL: </a:t>
            </a:r>
            <a:r>
              <a:rPr lang="en-US" dirty="0">
                <a:hlinkClick r:id="rId4"/>
              </a:rPr>
              <a:t>https://meanttobebroken.org/#recipes</a:t>
            </a:r>
            <a:r>
              <a:rPr lang="en-US" dirty="0"/>
              <a:t> Sizes: 160x600, 300x250, 300x600, 610x200, 728x90</a:t>
            </a:r>
          </a:p>
          <a:p>
            <a:r>
              <a:rPr lang="en-US" dirty="0">
                <a:highlight>
                  <a:srgbClr val="FFFF00"/>
                </a:highlight>
              </a:rPr>
              <a:t>Download link HERE</a:t>
            </a:r>
          </a:p>
        </p:txBody>
      </p:sp>
      <p:pic>
        <p:nvPicPr>
          <p:cNvPr id="3" name="Picture 2" descr="A sandwich with a cut in half&#10;&#10;AI-generated content may be incorrect.">
            <a:extLst>
              <a:ext uri="{FF2B5EF4-FFF2-40B4-BE49-F238E27FC236}">
                <a16:creationId xmlns:a16="http://schemas.microsoft.com/office/drawing/2014/main" id="{E46E3101-5290-1A53-77AC-36098867896F}"/>
              </a:ext>
            </a:extLst>
          </p:cNvPr>
          <p:cNvPicPr>
            <a:picLocks noChangeAspect="1"/>
          </p:cNvPicPr>
          <p:nvPr/>
        </p:nvPicPr>
        <p:blipFill>
          <a:blip r:embed="rId5"/>
          <a:stretch>
            <a:fillRect/>
          </a:stretch>
        </p:blipFill>
        <p:spPr>
          <a:xfrm>
            <a:off x="486262" y="1383856"/>
            <a:ext cx="3119712" cy="2603137"/>
          </a:xfrm>
          <a:prstGeom prst="rect">
            <a:avLst/>
          </a:prstGeom>
        </p:spPr>
      </p:pic>
      <p:pic>
        <p:nvPicPr>
          <p:cNvPr id="12" name="Picture 11">
            <a:extLst>
              <a:ext uri="{FF2B5EF4-FFF2-40B4-BE49-F238E27FC236}">
                <a16:creationId xmlns:a16="http://schemas.microsoft.com/office/drawing/2014/main" id="{62095372-F200-2394-EBE8-117D71090493}"/>
              </a:ext>
            </a:extLst>
          </p:cNvPr>
          <p:cNvPicPr>
            <a:picLocks noChangeAspect="1"/>
          </p:cNvPicPr>
          <p:nvPr/>
        </p:nvPicPr>
        <p:blipFill>
          <a:blip r:embed="rId6"/>
          <a:stretch>
            <a:fillRect/>
          </a:stretch>
        </p:blipFill>
        <p:spPr>
          <a:xfrm>
            <a:off x="3975214" y="1383856"/>
            <a:ext cx="5053993" cy="621614"/>
          </a:xfrm>
          <a:prstGeom prst="rect">
            <a:avLst/>
          </a:prstGeom>
        </p:spPr>
      </p:pic>
      <p:pic>
        <p:nvPicPr>
          <p:cNvPr id="13" name="Picture 12" descr="A sandwich with a wrap&#10;&#10;AI-generated content may be incorrect.">
            <a:extLst>
              <a:ext uri="{FF2B5EF4-FFF2-40B4-BE49-F238E27FC236}">
                <a16:creationId xmlns:a16="http://schemas.microsoft.com/office/drawing/2014/main" id="{3296339B-A02C-6C2B-56C9-0E833F855BB8}"/>
              </a:ext>
            </a:extLst>
          </p:cNvPr>
          <p:cNvPicPr>
            <a:picLocks noChangeAspect="1"/>
          </p:cNvPicPr>
          <p:nvPr/>
        </p:nvPicPr>
        <p:blipFill>
          <a:blip r:embed="rId7"/>
          <a:stretch>
            <a:fillRect/>
          </a:stretch>
        </p:blipFill>
        <p:spPr>
          <a:xfrm>
            <a:off x="3975214" y="2345835"/>
            <a:ext cx="5053993" cy="1641168"/>
          </a:xfrm>
          <a:prstGeom prst="rect">
            <a:avLst/>
          </a:prstGeom>
        </p:spPr>
      </p:pic>
      <p:pic>
        <p:nvPicPr>
          <p:cNvPr id="14" name="Picture 13" descr="A food on a yellow background&#10;&#10;AI-generated content may be incorrect.">
            <a:extLst>
              <a:ext uri="{FF2B5EF4-FFF2-40B4-BE49-F238E27FC236}">
                <a16:creationId xmlns:a16="http://schemas.microsoft.com/office/drawing/2014/main" id="{A31B8D34-4E4D-A306-043D-952B95681146}"/>
              </a:ext>
            </a:extLst>
          </p:cNvPr>
          <p:cNvPicPr>
            <a:picLocks noChangeAspect="1"/>
          </p:cNvPicPr>
          <p:nvPr/>
        </p:nvPicPr>
        <p:blipFill>
          <a:blip r:embed="rId8"/>
          <a:stretch>
            <a:fillRect/>
          </a:stretch>
        </p:blipFill>
        <p:spPr>
          <a:xfrm>
            <a:off x="9398448" y="1383856"/>
            <a:ext cx="692485" cy="2603137"/>
          </a:xfrm>
          <a:prstGeom prst="rect">
            <a:avLst/>
          </a:prstGeom>
        </p:spPr>
      </p:pic>
      <p:pic>
        <p:nvPicPr>
          <p:cNvPr id="15" name="Picture 14" descr="A food on a cellphone&#10;&#10;AI-generated content may be incorrect.">
            <a:extLst>
              <a:ext uri="{FF2B5EF4-FFF2-40B4-BE49-F238E27FC236}">
                <a16:creationId xmlns:a16="http://schemas.microsoft.com/office/drawing/2014/main" id="{0030D057-EC4A-F714-E52D-D8552ACEFAD1}"/>
              </a:ext>
            </a:extLst>
          </p:cNvPr>
          <p:cNvPicPr>
            <a:picLocks noChangeAspect="1"/>
          </p:cNvPicPr>
          <p:nvPr/>
        </p:nvPicPr>
        <p:blipFill>
          <a:blip r:embed="rId9"/>
          <a:stretch>
            <a:fillRect/>
          </a:stretch>
        </p:blipFill>
        <p:spPr>
          <a:xfrm>
            <a:off x="10460174" y="1383855"/>
            <a:ext cx="1304096" cy="2603137"/>
          </a:xfrm>
          <a:prstGeom prst="rect">
            <a:avLst/>
          </a:prstGeom>
        </p:spPr>
      </p:pic>
    </p:spTree>
    <p:extLst>
      <p:ext uri="{BB962C8B-B14F-4D97-AF65-F5344CB8AC3E}">
        <p14:creationId xmlns:p14="http://schemas.microsoft.com/office/powerpoint/2010/main" val="2791658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5e6e650-4d29-47e5-a636-d1bb0ef30d4d">
      <Terms xmlns="http://schemas.microsoft.com/office/infopath/2007/PartnerControls"/>
    </lcf76f155ced4ddcb4097134ff3c332f>
    <TaxCatchAll xmlns="e2991ef8-21a6-4b2f-af4e-f66f9e32a4a9"/>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8875727884EF546B2681CB4673229C0" ma:contentTypeVersion="16" ma:contentTypeDescription="Create a new document." ma:contentTypeScope="" ma:versionID="115c48dd9f93ebd0c0e851a04c0a5a62">
  <xsd:schema xmlns:xsd="http://www.w3.org/2001/XMLSchema" xmlns:xs="http://www.w3.org/2001/XMLSchema" xmlns:p="http://schemas.microsoft.com/office/2006/metadata/properties" xmlns:ns2="25e6e650-4d29-47e5-a636-d1bb0ef30d4d" xmlns:ns3="e2991ef8-21a6-4b2f-af4e-f66f9e32a4a9" targetNamespace="http://schemas.microsoft.com/office/2006/metadata/properties" ma:root="true" ma:fieldsID="203b61f3a7b3621443a30e6aa39ab1ea" ns2:_="" ns3:_="">
    <xsd:import namespace="25e6e650-4d29-47e5-a636-d1bb0ef30d4d"/>
    <xsd:import namespace="e2991ef8-21a6-4b2f-af4e-f66f9e32a4a9"/>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e6e650-4d29-47e5-a636-d1bb0ef30d4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6a257fb-28f5-49c4-92c3-d49665e8e1d3"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991ef8-21a6-4b2f-af4e-f66f9e32a4a9"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532a2a8-16af-4038-8480-949551f52931}" ma:internalName="TaxCatchAll" ma:showField="CatchAllData" ma:web="e2991ef8-21a6-4b2f-af4e-f66f9e32a4a9">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5150EE-478F-4317-B144-9C63CC83805E}">
  <ds:schemaRefs>
    <ds:schemaRef ds:uri="25e6e650-4d29-47e5-a636-d1bb0ef30d4d"/>
    <ds:schemaRef ds:uri="e2991ef8-21a6-4b2f-af4e-f66f9e32a4a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3D2AE44-08B6-4DA6-9B1A-467E18B628B2}">
  <ds:schemaRefs>
    <ds:schemaRef ds:uri="25e6e650-4d29-47e5-a636-d1bb0ef30d4d"/>
    <ds:schemaRef ds:uri="e2991ef8-21a6-4b2f-af4e-f66f9e32a4a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0FF828A-601A-4F07-B129-E8684A4E17E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304</TotalTime>
  <Words>2312</Words>
  <Application>Microsoft Office PowerPoint</Application>
  <PresentationFormat>Widescreen</PresentationFormat>
  <Paragraphs>439</Paragraphs>
  <Slides>28</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Arial</vt:lpstr>
      <vt:lpstr>Bookmania Black</vt:lpstr>
      <vt:lpstr>Bookmania Semibold</vt:lpstr>
      <vt:lpstr>Calibri</vt:lpstr>
      <vt:lpstr>Calibri Light</vt:lpstr>
      <vt:lpstr>Helvetica</vt:lpstr>
      <vt:lpstr>Montserrat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Hana Bieliauskas</dc:creator>
  <cp:lastModifiedBy>Susan Coyle</cp:lastModifiedBy>
  <cp:revision>3</cp:revision>
  <cp:lastPrinted>2024-06-26T17:58:43Z</cp:lastPrinted>
  <dcterms:created xsi:type="dcterms:W3CDTF">2024-01-02T20:27:40Z</dcterms:created>
  <dcterms:modified xsi:type="dcterms:W3CDTF">2025-08-14T20:06:50Z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0x010100B8875727884EF546B2681CB4673229C0</vt:lpwstr>
  </property>
  <property fmtid="{D5CDD505-2E9C-101B-9397-08002B2CF9AE}" pid="3" name="MSIP_Label_8e19d756-792e-42a1-bcad-4cb9051ddd2d_Enabled">
    <vt:lpwstr>true</vt:lpwstr>
  </property>
  <property fmtid="{D5CDD505-2E9C-101B-9397-08002B2CF9AE}" pid="4" name="MSIP_Label_8e19d756-792e-42a1-bcad-4cb9051ddd2d_SetDate">
    <vt:lpwstr>2025-08-06T19:19:20Z</vt:lpwstr>
  </property>
  <property fmtid="{D5CDD505-2E9C-101B-9397-08002B2CF9AE}" pid="5" name="MSIP_Label_8e19d756-792e-42a1-bcad-4cb9051ddd2d_Method">
    <vt:lpwstr>Standard</vt:lpwstr>
  </property>
  <property fmtid="{D5CDD505-2E9C-101B-9397-08002B2CF9AE}" pid="6" name="MSIP_Label_8e19d756-792e-42a1-bcad-4cb9051ddd2d_Name">
    <vt:lpwstr>Confidential</vt:lpwstr>
  </property>
  <property fmtid="{D5CDD505-2E9C-101B-9397-08002B2CF9AE}" pid="7" name="MSIP_Label_8e19d756-792e-42a1-bcad-4cb9051ddd2d_SiteId">
    <vt:lpwstr>41eb501a-f671-4ce0-a5bf-b64168c3705f</vt:lpwstr>
  </property>
  <property fmtid="{D5CDD505-2E9C-101B-9397-08002B2CF9AE}" pid="8" name="MSIP_Label_8e19d756-792e-42a1-bcad-4cb9051ddd2d_ActionId">
    <vt:lpwstr>88545ecd-ea76-4c29-96ea-439073b2cbd0</vt:lpwstr>
  </property>
  <property fmtid="{D5CDD505-2E9C-101B-9397-08002B2CF9AE}" pid="9" name="MSIP_Label_8e19d756-792e-42a1-bcad-4cb9051ddd2d_ContentBits">
    <vt:lpwstr>2</vt:lpwstr>
  </property>
  <property fmtid="{D5CDD505-2E9C-101B-9397-08002B2CF9AE}" pid="10" name="MSIP_Label_8e19d756-792e-42a1-bcad-4cb9051ddd2d_Tag">
    <vt:lpwstr>10, 3, 0, 1</vt:lpwstr>
  </property>
  <property fmtid="{D5CDD505-2E9C-101B-9397-08002B2CF9AE}" pid="11" name="ClassificationContentMarkingFooterLocations">
    <vt:lpwstr>Office Theme:8</vt:lpwstr>
  </property>
  <property fmtid="{D5CDD505-2E9C-101B-9397-08002B2CF9AE}" pid="12" name="ClassificationContentMarkingFooterText">
    <vt:lpwstr>Confidential - Not for Public Consumption or Distribution</vt:lpwstr>
  </property>
  <property fmtid="{D5CDD505-2E9C-101B-9397-08002B2CF9AE}" pid="13" name="MediaServiceImageTags">
    <vt:lpwstr/>
  </property>
</Properties>
</file>